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2.xml" ContentType="application/vnd.openxmlformats-officedocument.presentationml.notesSlide+xml"/>
  <Override PartName="/ppt/slides/slide99.xml" ContentType="application/vnd.openxmlformats-officedocument.presentationml.slide+xml"/>
  <Override PartName="/ppt/slides/slide118.xml" ContentType="application/vnd.openxmlformats-officedocument.presentationml.slide+xml"/>
  <Default Extension="doc" ContentType="application/msword"/>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s/slide119.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9"/>
  </p:notesMasterIdLst>
  <p:handoutMasterIdLst>
    <p:handoutMasterId r:id="rId130"/>
  </p:handoutMasterIdLst>
  <p:sldIdLst>
    <p:sldId id="671" r:id="rId2"/>
    <p:sldId id="763" r:id="rId3"/>
    <p:sldId id="764" r:id="rId4"/>
    <p:sldId id="684" r:id="rId5"/>
    <p:sldId id="734" r:id="rId6"/>
    <p:sldId id="729" r:id="rId7"/>
    <p:sldId id="730" r:id="rId8"/>
    <p:sldId id="776" r:id="rId9"/>
    <p:sldId id="766" r:id="rId10"/>
    <p:sldId id="839" r:id="rId11"/>
    <p:sldId id="840" r:id="rId12"/>
    <p:sldId id="860" r:id="rId13"/>
    <p:sldId id="841" r:id="rId14"/>
    <p:sldId id="728" r:id="rId15"/>
    <p:sldId id="727" r:id="rId16"/>
    <p:sldId id="720" r:id="rId17"/>
    <p:sldId id="773" r:id="rId18"/>
    <p:sldId id="761" r:id="rId19"/>
    <p:sldId id="762" r:id="rId20"/>
    <p:sldId id="772" r:id="rId21"/>
    <p:sldId id="811" r:id="rId22"/>
    <p:sldId id="778" r:id="rId23"/>
    <p:sldId id="813" r:id="rId24"/>
    <p:sldId id="814" r:id="rId25"/>
    <p:sldId id="861" r:id="rId26"/>
    <p:sldId id="848" r:id="rId27"/>
    <p:sldId id="832" r:id="rId28"/>
    <p:sldId id="779" r:id="rId29"/>
    <p:sldId id="784" r:id="rId30"/>
    <p:sldId id="785" r:id="rId31"/>
    <p:sldId id="786" r:id="rId32"/>
    <p:sldId id="668" r:id="rId33"/>
    <p:sldId id="836" r:id="rId34"/>
    <p:sldId id="837" r:id="rId35"/>
    <p:sldId id="802" r:id="rId36"/>
    <p:sldId id="833" r:id="rId37"/>
    <p:sldId id="862" r:id="rId38"/>
    <p:sldId id="863" r:id="rId39"/>
    <p:sldId id="864" r:id="rId40"/>
    <p:sldId id="865" r:id="rId41"/>
    <p:sldId id="866" r:id="rId42"/>
    <p:sldId id="867" r:id="rId43"/>
    <p:sldId id="868" r:id="rId44"/>
    <p:sldId id="869" r:id="rId45"/>
    <p:sldId id="870" r:id="rId46"/>
    <p:sldId id="805" r:id="rId47"/>
    <p:sldId id="815" r:id="rId48"/>
    <p:sldId id="872" r:id="rId49"/>
    <p:sldId id="849" r:id="rId50"/>
    <p:sldId id="803" r:id="rId51"/>
    <p:sldId id="871" r:id="rId52"/>
    <p:sldId id="854" r:id="rId53"/>
    <p:sldId id="859" r:id="rId54"/>
    <p:sldId id="855" r:id="rId55"/>
    <p:sldId id="856" r:id="rId56"/>
    <p:sldId id="857" r:id="rId57"/>
    <p:sldId id="858" r:id="rId58"/>
    <p:sldId id="804" r:id="rId59"/>
    <p:sldId id="816" r:id="rId60"/>
    <p:sldId id="817" r:id="rId61"/>
    <p:sldId id="818" r:id="rId62"/>
    <p:sldId id="819" r:id="rId63"/>
    <p:sldId id="820" r:id="rId64"/>
    <p:sldId id="822" r:id="rId65"/>
    <p:sldId id="823" r:id="rId66"/>
    <p:sldId id="824" r:id="rId67"/>
    <p:sldId id="825" r:id="rId68"/>
    <p:sldId id="846" r:id="rId69"/>
    <p:sldId id="873" r:id="rId70"/>
    <p:sldId id="830" r:id="rId71"/>
    <p:sldId id="829" r:id="rId72"/>
    <p:sldId id="834" r:id="rId73"/>
    <p:sldId id="806" r:id="rId74"/>
    <p:sldId id="828" r:id="rId75"/>
    <p:sldId id="760" r:id="rId76"/>
    <p:sldId id="826" r:id="rId77"/>
    <p:sldId id="775" r:id="rId78"/>
    <p:sldId id="759" r:id="rId79"/>
    <p:sldId id="838" r:id="rId80"/>
    <p:sldId id="767" r:id="rId81"/>
    <p:sldId id="768" r:id="rId82"/>
    <p:sldId id="769" r:id="rId83"/>
    <p:sldId id="770" r:id="rId84"/>
    <p:sldId id="512" r:id="rId85"/>
    <p:sldId id="812" r:id="rId86"/>
    <p:sldId id="810" r:id="rId87"/>
    <p:sldId id="513" r:id="rId88"/>
    <p:sldId id="514" r:id="rId89"/>
    <p:sldId id="515" r:id="rId90"/>
    <p:sldId id="516" r:id="rId91"/>
    <p:sldId id="517" r:id="rId92"/>
    <p:sldId id="519" r:id="rId93"/>
    <p:sldId id="835" r:id="rId94"/>
    <p:sldId id="520" r:id="rId95"/>
    <p:sldId id="521" r:id="rId96"/>
    <p:sldId id="522" r:id="rId97"/>
    <p:sldId id="523" r:id="rId98"/>
    <p:sldId id="524" r:id="rId99"/>
    <p:sldId id="847" r:id="rId100"/>
    <p:sldId id="732" r:id="rId101"/>
    <p:sldId id="525" r:id="rId102"/>
    <p:sldId id="683" r:id="rId103"/>
    <p:sldId id="756" r:id="rId104"/>
    <p:sldId id="757" r:id="rId105"/>
    <p:sldId id="677" r:id="rId106"/>
    <p:sldId id="678" r:id="rId107"/>
    <p:sldId id="679" r:id="rId108"/>
    <p:sldId id="680" r:id="rId109"/>
    <p:sldId id="681" r:id="rId110"/>
    <p:sldId id="809" r:id="rId111"/>
    <p:sldId id="852" r:id="rId112"/>
    <p:sldId id="808" r:id="rId113"/>
    <p:sldId id="719" r:id="rId114"/>
    <p:sldId id="842" r:id="rId115"/>
    <p:sldId id="843" r:id="rId116"/>
    <p:sldId id="844" r:id="rId117"/>
    <p:sldId id="845" r:id="rId118"/>
    <p:sldId id="850" r:id="rId119"/>
    <p:sldId id="851" r:id="rId120"/>
    <p:sldId id="670" r:id="rId121"/>
    <p:sldId id="656" r:id="rId122"/>
    <p:sldId id="657" r:id="rId123"/>
    <p:sldId id="658" r:id="rId124"/>
    <p:sldId id="659" r:id="rId125"/>
    <p:sldId id="660" r:id="rId126"/>
    <p:sldId id="661" r:id="rId127"/>
    <p:sldId id="853" r:id="rId128"/>
  </p:sldIdLst>
  <p:sldSz cx="9144000" cy="6858000" type="screen4x3"/>
  <p:notesSz cx="6858000" cy="9144000"/>
  <p:defaultTextStyle>
    <a:defPPr>
      <a:defRPr lang="en-GB"/>
    </a:defPPr>
    <a:lvl1pPr algn="ctr" rtl="0" eaLnBrk="0" fontAlgn="base" hangingPunct="0">
      <a:spcBef>
        <a:spcPct val="0"/>
      </a:spcBef>
      <a:spcAft>
        <a:spcPct val="0"/>
      </a:spcAft>
      <a:defRPr sz="1200" kern="1200">
        <a:solidFill>
          <a:schemeClr val="tx1"/>
        </a:solidFill>
        <a:latin typeface="Arial" charset="0"/>
        <a:ea typeface="+mn-ea"/>
        <a:cs typeface="+mn-cs"/>
      </a:defRPr>
    </a:lvl1pPr>
    <a:lvl2pPr marL="457200" algn="ctr" rtl="0" eaLnBrk="0" fontAlgn="base" hangingPunct="0">
      <a:spcBef>
        <a:spcPct val="0"/>
      </a:spcBef>
      <a:spcAft>
        <a:spcPct val="0"/>
      </a:spcAft>
      <a:defRPr sz="1200" kern="1200">
        <a:solidFill>
          <a:schemeClr val="tx1"/>
        </a:solidFill>
        <a:latin typeface="Arial" charset="0"/>
        <a:ea typeface="+mn-ea"/>
        <a:cs typeface="+mn-cs"/>
      </a:defRPr>
    </a:lvl2pPr>
    <a:lvl3pPr marL="914400" algn="ctr" rtl="0" eaLnBrk="0" fontAlgn="base" hangingPunct="0">
      <a:spcBef>
        <a:spcPct val="0"/>
      </a:spcBef>
      <a:spcAft>
        <a:spcPct val="0"/>
      </a:spcAft>
      <a:defRPr sz="1200" kern="1200">
        <a:solidFill>
          <a:schemeClr val="tx1"/>
        </a:solidFill>
        <a:latin typeface="Arial" charset="0"/>
        <a:ea typeface="+mn-ea"/>
        <a:cs typeface="+mn-cs"/>
      </a:defRPr>
    </a:lvl3pPr>
    <a:lvl4pPr marL="1371600" algn="ctr" rtl="0" eaLnBrk="0" fontAlgn="base" hangingPunct="0">
      <a:spcBef>
        <a:spcPct val="0"/>
      </a:spcBef>
      <a:spcAft>
        <a:spcPct val="0"/>
      </a:spcAft>
      <a:defRPr sz="1200" kern="1200">
        <a:solidFill>
          <a:schemeClr val="tx1"/>
        </a:solidFill>
        <a:latin typeface="Arial" charset="0"/>
        <a:ea typeface="+mn-ea"/>
        <a:cs typeface="+mn-cs"/>
      </a:defRPr>
    </a:lvl4pPr>
    <a:lvl5pPr marL="1828800" algn="ctr" rtl="0" eaLnBrk="0" fontAlgn="base" hangingPunct="0">
      <a:spcBef>
        <a:spcPct val="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Arial" charset="0"/>
        <a:ea typeface="+mn-ea"/>
        <a:cs typeface="+mn-cs"/>
      </a:defRPr>
    </a:lvl6pPr>
    <a:lvl7pPr marL="2743200" algn="l" defTabSz="914400" rtl="0" eaLnBrk="1" latinLnBrk="0" hangingPunct="1">
      <a:defRPr sz="1200" kern="1200">
        <a:solidFill>
          <a:schemeClr val="tx1"/>
        </a:solidFill>
        <a:latin typeface="Arial" charset="0"/>
        <a:ea typeface="+mn-ea"/>
        <a:cs typeface="+mn-cs"/>
      </a:defRPr>
    </a:lvl7pPr>
    <a:lvl8pPr marL="3200400" algn="l" defTabSz="914400" rtl="0" eaLnBrk="1" latinLnBrk="0" hangingPunct="1">
      <a:defRPr sz="1200" kern="1200">
        <a:solidFill>
          <a:schemeClr val="tx1"/>
        </a:solidFill>
        <a:latin typeface="Arial" charset="0"/>
        <a:ea typeface="+mn-ea"/>
        <a:cs typeface="+mn-cs"/>
      </a:defRPr>
    </a:lvl8pPr>
    <a:lvl9pPr marL="3657600" algn="l" defTabSz="914400" rtl="0" eaLnBrk="1" latinLnBrk="0" hangingPunct="1">
      <a:defRPr sz="1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showPr>
  <p:clrMru>
    <a:srgbClr val="066CC8"/>
    <a:srgbClr val="0561B5"/>
    <a:srgbClr val="0377B7"/>
    <a:srgbClr val="6600FF"/>
    <a:srgbClr val="3366CC"/>
    <a:srgbClr val="0066CC"/>
    <a:srgbClr val="FF9933"/>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27" autoAdjust="0"/>
    <p:restoredTop sz="94624" autoAdjust="0"/>
  </p:normalViewPr>
  <p:slideViewPr>
    <p:cSldViewPr>
      <p:cViewPr>
        <p:scale>
          <a:sx n="66" d="100"/>
          <a:sy n="66" d="100"/>
        </p:scale>
        <p:origin x="-1392" y="-174"/>
      </p:cViewPr>
      <p:guideLst>
        <p:guide orient="horz"/>
        <p:guide pos="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154"/>
    </p:cViewPr>
  </p:sorterViewPr>
  <p:notesViewPr>
    <p:cSldViewPr>
      <p:cViewPr varScale="1">
        <p:scale>
          <a:sx n="52" d="100"/>
          <a:sy n="52" d="100"/>
        </p:scale>
        <p:origin x="-289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13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0CB64B6-5227-437D-B1CA-9176F408A1A5}" type="datetimeFigureOut">
              <a:rPr lang="en-US" smtClean="0"/>
              <a:t>3/4/2013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39655B2-3947-4397-A75F-24AFB28E5673}"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083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005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107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209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312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414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517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619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ChangeArrowheads="1" noTextEdit="1"/>
          </p:cNvSpPr>
          <p:nvPr>
            <p:ph type="sldImg"/>
          </p:nvPr>
        </p:nvSpPr>
        <p:spPr bwMode="auto">
          <a:xfrm>
            <a:off x="1296988" y="798513"/>
            <a:ext cx="4264025" cy="3197225"/>
          </a:xfrm>
          <a:prstGeom prst="rect">
            <a:avLst/>
          </a:prstGeom>
          <a:solidFill>
            <a:srgbClr val="FFFFFF"/>
          </a:solidFill>
          <a:ln>
            <a:solidFill>
              <a:srgbClr val="000000"/>
            </a:solidFill>
            <a:miter lim="800000"/>
            <a:headEnd/>
            <a:tailEnd/>
          </a:ln>
        </p:spPr>
      </p:sp>
      <p:sp>
        <p:nvSpPr>
          <p:cNvPr id="121859" name="Rectangle 3"/>
          <p:cNvSpPr>
            <a:spLocks noChangeArrowheads="1"/>
          </p:cNvSpPr>
          <p:nvPr>
            <p:ph type="body" idx="1"/>
          </p:nvPr>
        </p:nvSpPr>
        <p:spPr bwMode="auto">
          <a:xfrm>
            <a:off x="914400" y="4357688"/>
            <a:ext cx="5029200" cy="4133850"/>
          </a:xfrm>
          <a:prstGeom prst="rect">
            <a:avLst/>
          </a:prstGeom>
          <a:solidFill>
            <a:srgbClr val="FFFFFF"/>
          </a:solidFill>
          <a:ln>
            <a:solidFill>
              <a:srgbClr val="000000"/>
            </a:solidFill>
            <a:miter lim="800000"/>
            <a:headEnd/>
            <a:tailEnd/>
          </a:ln>
        </p:spPr>
        <p:txBody>
          <a:bodyPr/>
          <a:lstStyle/>
          <a:p>
            <a:pPr defTabSz="762000"/>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288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390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493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595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697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800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902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pSp>
        <p:nvGrpSpPr>
          <p:cNvPr id="3" name="Group 2"/>
          <p:cNvGrpSpPr>
            <a:grpSpLocks/>
          </p:cNvGrpSpPr>
          <p:nvPr/>
        </p:nvGrpSpPr>
        <p:grpSpPr bwMode="auto">
          <a:xfrm>
            <a:off x="0" y="0"/>
            <a:ext cx="9144000" cy="6858000"/>
            <a:chOff x="0" y="0"/>
            <a:chExt cx="5760" cy="4320"/>
          </a:xfrm>
        </p:grpSpPr>
        <p:sp>
          <p:nvSpPr>
            <p:cNvPr id="4" name="Rectangle 3"/>
            <p:cNvSpPr>
              <a:spLocks noChangeArrowheads="1"/>
            </p:cNvSpPr>
            <p:nvPr/>
          </p:nvSpPr>
          <p:spPr bwMode="auto">
            <a:xfrm>
              <a:off x="0" y="0"/>
              <a:ext cx="5760" cy="4320"/>
            </a:xfrm>
            <a:prstGeom prst="rect">
              <a:avLst/>
            </a:prstGeom>
            <a:noFill/>
            <a:ln w="12700">
              <a:noFill/>
              <a:miter lim="800000"/>
              <a:headEnd type="none" w="sm" len="sm"/>
              <a:tailEnd type="none" w="sm" len="sm"/>
            </a:ln>
            <a:effectLst/>
          </p:spPr>
          <p:txBody>
            <a:bodyPr wrap="none" anchor="ctr"/>
            <a:lstStyle/>
            <a:p>
              <a:pPr>
                <a:defRPr/>
              </a:pPr>
              <a:endParaRPr lang="en-US"/>
            </a:p>
          </p:txBody>
        </p:sp>
        <p:sp>
          <p:nvSpPr>
            <p:cNvPr id="5" name="Rectangle 4"/>
            <p:cNvSpPr>
              <a:spLocks noChangeArrowheads="1"/>
            </p:cNvSpPr>
            <p:nvPr/>
          </p:nvSpPr>
          <p:spPr bwMode="auto">
            <a:xfrm>
              <a:off x="144" y="178"/>
              <a:ext cx="5424" cy="3854"/>
            </a:xfrm>
            <a:prstGeom prst="rect">
              <a:avLst/>
            </a:prstGeom>
            <a:noFill/>
            <a:ln w="12700">
              <a:noFill/>
              <a:miter lim="800000"/>
              <a:headEnd type="none" w="sm" len="sm"/>
              <a:tailEnd type="none" w="sm" len="sm"/>
            </a:ln>
            <a:effectLst/>
          </p:spPr>
          <p:txBody>
            <a:bodyPr wrap="none" anchor="ctr"/>
            <a:lstStyle/>
            <a:p>
              <a:pPr>
                <a:defRPr/>
              </a:pPr>
              <a:endParaRPr lang="en-US"/>
            </a:p>
          </p:txBody>
        </p:sp>
      </p:grpSp>
      <p:sp>
        <p:nvSpPr>
          <p:cNvPr id="6" name="Line 7"/>
          <p:cNvSpPr>
            <a:spLocks noChangeShapeType="1"/>
          </p:cNvSpPr>
          <p:nvPr/>
        </p:nvSpPr>
        <p:spPr bwMode="auto">
          <a:xfrm>
            <a:off x="533400" y="6048375"/>
            <a:ext cx="80010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8" name="Text Box 9"/>
          <p:cNvSpPr txBox="1">
            <a:spLocks noChangeArrowheads="1"/>
          </p:cNvSpPr>
          <p:nvPr/>
        </p:nvSpPr>
        <p:spPr bwMode="auto">
          <a:xfrm>
            <a:off x="7405688" y="6019800"/>
            <a:ext cx="1128712" cy="274638"/>
          </a:xfrm>
          <a:prstGeom prst="rect">
            <a:avLst/>
          </a:prstGeom>
          <a:noFill/>
          <a:ln w="12700">
            <a:noFill/>
            <a:miter lim="800000"/>
            <a:headEnd type="none" w="sm" len="sm"/>
            <a:tailEnd type="none" w="sm" len="sm"/>
          </a:ln>
          <a:effectLst/>
        </p:spPr>
        <p:txBody>
          <a:bodyPr wrap="none">
            <a:spAutoFit/>
          </a:bodyPr>
          <a:lstStyle/>
          <a:p>
            <a:pPr algn="r">
              <a:defRPr/>
            </a:pPr>
            <a:fld id="{291F6586-EDCE-4A54-9B94-873075FCE3DF}" type="datetime6">
              <a:rPr lang="en-US" b="1"/>
              <a:pPr algn="r">
                <a:defRPr/>
              </a:pPr>
              <a:t>March 13</a:t>
            </a:fld>
            <a:endParaRPr lang="en-US" b="1"/>
          </a:p>
        </p:txBody>
      </p:sp>
      <p:sp>
        <p:nvSpPr>
          <p:cNvPr id="10" name="AutoShape 11">
            <a:hlinkClick r:id="" action="ppaction://hlinkshowjump?jump=nextslide" highlightClick="1"/>
          </p:cNvPr>
          <p:cNvSpPr>
            <a:spLocks noChangeArrowheads="1"/>
          </p:cNvSpPr>
          <p:nvPr/>
        </p:nvSpPr>
        <p:spPr bwMode="auto">
          <a:xfrm rot="5400000">
            <a:off x="8641557" y="6522243"/>
            <a:ext cx="158750" cy="176213"/>
          </a:xfrm>
          <a:prstGeom prst="triangle">
            <a:avLst>
              <a:gd name="adj" fmla="val 50000"/>
            </a:avLst>
          </a:prstGeom>
          <a:noFill/>
          <a:ln w="6350">
            <a:solidFill>
              <a:schemeClr val="bg1"/>
            </a:solidFill>
            <a:miter lim="800000"/>
            <a:headEnd type="none" w="sm" len="sm"/>
            <a:tailEnd type="none" w="sm" len="sm"/>
          </a:ln>
          <a:effectLst/>
        </p:spPr>
        <p:txBody>
          <a:bodyPr wrap="none" anchor="ctr"/>
          <a:lstStyle/>
          <a:p>
            <a:pPr>
              <a:defRPr/>
            </a:pPr>
            <a:endParaRPr lang="en-US"/>
          </a:p>
        </p:txBody>
      </p:sp>
      <p:sp>
        <p:nvSpPr>
          <p:cNvPr id="11" name="AutoShape 12">
            <a:hlinkClick r:id="" action="ppaction://hlinkshowjump?jump=previousslide" highlightClick="1"/>
          </p:cNvPr>
          <p:cNvSpPr>
            <a:spLocks noChangeArrowheads="1"/>
          </p:cNvSpPr>
          <p:nvPr/>
        </p:nvSpPr>
        <p:spPr bwMode="auto">
          <a:xfrm rot="16200000" flipH="1">
            <a:off x="8363744" y="6520657"/>
            <a:ext cx="158750" cy="176212"/>
          </a:xfrm>
          <a:prstGeom prst="triangle">
            <a:avLst>
              <a:gd name="adj" fmla="val 50000"/>
            </a:avLst>
          </a:prstGeom>
          <a:noFill/>
          <a:ln w="6350">
            <a:solidFill>
              <a:schemeClr val="bg1"/>
            </a:solidFill>
            <a:miter lim="800000"/>
            <a:headEnd type="none" w="sm" len="sm"/>
            <a:tailEnd type="none" w="sm" len="sm"/>
          </a:ln>
          <a:effectLst/>
        </p:spPr>
        <p:txBody>
          <a:bodyPr wrap="none" anchor="ctr"/>
          <a:lstStyle/>
          <a:p>
            <a:pPr>
              <a:defRPr/>
            </a:pPr>
            <a:endParaRPr lang="en-US"/>
          </a:p>
        </p:txBody>
      </p:sp>
      <p:sp>
        <p:nvSpPr>
          <p:cNvPr id="218117" name="Rectangle 5"/>
          <p:cNvSpPr>
            <a:spLocks noGrp="1" noChangeArrowheads="1"/>
          </p:cNvSpPr>
          <p:nvPr>
            <p:ph type="ctrTitle"/>
          </p:nvPr>
        </p:nvSpPr>
        <p:spPr>
          <a:xfrm>
            <a:off x="609600" y="4343400"/>
            <a:ext cx="7772400" cy="1470025"/>
          </a:xfrm>
          <a:solidFill>
            <a:srgbClr val="3366FF"/>
          </a:solidFill>
          <a:ln>
            <a:solidFill>
              <a:schemeClr val="bg1"/>
            </a:solidFill>
          </a:ln>
        </p:spPr>
        <p:txBody>
          <a:bodyPr/>
          <a:lstStyle>
            <a:lvl1pPr algn="ctr">
              <a:defRPr sz="2800">
                <a:solidFill>
                  <a:schemeClr val="bg1"/>
                </a:solidFill>
              </a:defRPr>
            </a:lvl1pPr>
          </a:lstStyle>
          <a:p>
            <a:r>
              <a:rPr lang="en-US"/>
              <a:t>Click to edit Master title style</a:t>
            </a:r>
          </a:p>
        </p:txBody>
      </p:sp>
    </p:spTree>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77000" y="6096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609600"/>
            <a:ext cx="55626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524000"/>
            <a:ext cx="37338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24000"/>
            <a:ext cx="37338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 Target="../slides/slide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9"/>
          <p:cNvGrpSpPr>
            <a:grpSpLocks/>
          </p:cNvGrpSpPr>
          <p:nvPr/>
        </p:nvGrpSpPr>
        <p:grpSpPr bwMode="auto">
          <a:xfrm>
            <a:off x="0" y="0"/>
            <a:ext cx="9144000" cy="6858000"/>
            <a:chOff x="0" y="0"/>
            <a:chExt cx="5760" cy="4320"/>
          </a:xfrm>
        </p:grpSpPr>
        <p:sp>
          <p:nvSpPr>
            <p:cNvPr id="1032" name="Rectangle 8"/>
            <p:cNvSpPr>
              <a:spLocks noChangeArrowheads="1"/>
            </p:cNvSpPr>
            <p:nvPr/>
          </p:nvSpPr>
          <p:spPr bwMode="auto">
            <a:xfrm>
              <a:off x="0" y="0"/>
              <a:ext cx="5760" cy="4320"/>
            </a:xfrm>
            <a:prstGeom prst="rect">
              <a:avLst/>
            </a:prstGeom>
            <a:noFill/>
            <a:ln w="12700">
              <a:noFill/>
              <a:miter lim="800000"/>
              <a:headEnd type="none" w="sm" len="sm"/>
              <a:tailEnd type="none" w="sm" len="sm"/>
            </a:ln>
            <a:effectLst/>
          </p:spPr>
          <p:txBody>
            <a:bodyPr wrap="none" anchor="ctr"/>
            <a:lstStyle/>
            <a:p>
              <a:pPr>
                <a:defRPr/>
              </a:pPr>
              <a:endParaRPr lang="en-US"/>
            </a:p>
          </p:txBody>
        </p:sp>
        <p:sp>
          <p:nvSpPr>
            <p:cNvPr id="1031" name="Rectangle 7"/>
            <p:cNvSpPr>
              <a:spLocks noChangeArrowheads="1"/>
            </p:cNvSpPr>
            <p:nvPr/>
          </p:nvSpPr>
          <p:spPr bwMode="auto">
            <a:xfrm>
              <a:off x="144" y="178"/>
              <a:ext cx="5424" cy="3854"/>
            </a:xfrm>
            <a:prstGeom prst="rect">
              <a:avLst/>
            </a:prstGeom>
            <a:noFill/>
            <a:ln w="12700">
              <a:noFill/>
              <a:miter lim="800000"/>
              <a:headEnd type="none" w="sm" len="sm"/>
              <a:tailEnd type="none" w="sm" len="sm"/>
            </a:ln>
            <a:effectLst/>
          </p:spPr>
          <p:txBody>
            <a:bodyPr wrap="none" anchor="ctr"/>
            <a:lstStyle/>
            <a:p>
              <a:pPr>
                <a:defRPr/>
              </a:pPr>
              <a:endParaRPr lang="en-US"/>
            </a:p>
          </p:txBody>
        </p:sp>
      </p:grpSp>
      <p:sp>
        <p:nvSpPr>
          <p:cNvPr id="2051" name="Rectangle 2"/>
          <p:cNvSpPr>
            <a:spLocks noGrp="1" noChangeArrowheads="1"/>
          </p:cNvSpPr>
          <p:nvPr>
            <p:ph type="title"/>
          </p:nvPr>
        </p:nvSpPr>
        <p:spPr bwMode="auto">
          <a:xfrm>
            <a:off x="762000" y="609600"/>
            <a:ext cx="7086600" cy="762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title style</a:t>
            </a:r>
          </a:p>
        </p:txBody>
      </p:sp>
      <p:sp>
        <p:nvSpPr>
          <p:cNvPr id="2052" name="Rectangle 3"/>
          <p:cNvSpPr>
            <a:spLocks noGrp="1" noChangeArrowheads="1"/>
          </p:cNvSpPr>
          <p:nvPr>
            <p:ph type="body" idx="1"/>
          </p:nvPr>
        </p:nvSpPr>
        <p:spPr bwMode="auto">
          <a:xfrm>
            <a:off x="762000" y="1524000"/>
            <a:ext cx="7620000" cy="4572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35" name="Line 11"/>
          <p:cNvSpPr>
            <a:spLocks noChangeShapeType="1"/>
          </p:cNvSpPr>
          <p:nvPr/>
        </p:nvSpPr>
        <p:spPr bwMode="auto">
          <a:xfrm>
            <a:off x="609600" y="6400800"/>
            <a:ext cx="80010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7" name="Text Box 13"/>
          <p:cNvSpPr txBox="1">
            <a:spLocks noChangeArrowheads="1"/>
          </p:cNvSpPr>
          <p:nvPr/>
        </p:nvSpPr>
        <p:spPr bwMode="auto">
          <a:xfrm>
            <a:off x="609600" y="6583363"/>
            <a:ext cx="2141933" cy="276999"/>
          </a:xfrm>
          <a:prstGeom prst="rect">
            <a:avLst/>
          </a:prstGeom>
          <a:noFill/>
          <a:ln w="12700">
            <a:noFill/>
            <a:miter lim="800000"/>
            <a:headEnd type="none" w="sm" len="sm"/>
            <a:tailEnd type="none" w="sm" len="sm"/>
          </a:ln>
          <a:effectLst/>
        </p:spPr>
        <p:txBody>
          <a:bodyPr wrap="none">
            <a:spAutoFit/>
          </a:bodyPr>
          <a:lstStyle/>
          <a:p>
            <a:pPr algn="l">
              <a:defRPr/>
            </a:pPr>
            <a:r>
              <a:rPr lang="en-GB" b="1" dirty="0" smtClean="0"/>
              <a:t>Project Finance Contracts</a:t>
            </a:r>
            <a:endParaRPr lang="en-GB" b="1" dirty="0"/>
          </a:p>
        </p:txBody>
      </p:sp>
      <p:sp>
        <p:nvSpPr>
          <p:cNvPr id="1038" name="Text Box 14"/>
          <p:cNvSpPr txBox="1">
            <a:spLocks noChangeArrowheads="1"/>
          </p:cNvSpPr>
          <p:nvPr/>
        </p:nvSpPr>
        <p:spPr bwMode="auto">
          <a:xfrm>
            <a:off x="6573838" y="6583363"/>
            <a:ext cx="1128712" cy="274637"/>
          </a:xfrm>
          <a:prstGeom prst="rect">
            <a:avLst/>
          </a:prstGeom>
          <a:noFill/>
          <a:ln w="12700">
            <a:noFill/>
            <a:miter lim="800000"/>
            <a:headEnd type="none" w="sm" len="sm"/>
            <a:tailEnd type="none" w="sm" len="sm"/>
          </a:ln>
          <a:effectLst/>
        </p:spPr>
        <p:txBody>
          <a:bodyPr wrap="none">
            <a:spAutoFit/>
          </a:bodyPr>
          <a:lstStyle/>
          <a:p>
            <a:pPr algn="r">
              <a:defRPr/>
            </a:pPr>
            <a:fld id="{871D3D6A-AFBF-43B8-B6F1-A330F75D9F95}" type="datetime6">
              <a:rPr lang="en-US" b="1"/>
              <a:pPr algn="r">
                <a:defRPr/>
              </a:pPr>
              <a:t>March 13</a:t>
            </a:fld>
            <a:endParaRPr lang="en-US" b="1"/>
          </a:p>
        </p:txBody>
      </p:sp>
      <p:sp>
        <p:nvSpPr>
          <p:cNvPr id="1040" name="Text Box 16">
            <a:hlinkClick r:id="rId13" action="ppaction://hlinksldjump"/>
            <a:hlinkHover r:id="" action="ppaction://noaction" endSnd="1"/>
          </p:cNvPr>
          <p:cNvSpPr txBox="1">
            <a:spLocks noChangeArrowheads="1"/>
          </p:cNvSpPr>
          <p:nvPr/>
        </p:nvSpPr>
        <p:spPr bwMode="auto">
          <a:xfrm>
            <a:off x="7848600" y="6583363"/>
            <a:ext cx="369888" cy="274637"/>
          </a:xfrm>
          <a:prstGeom prst="rect">
            <a:avLst/>
          </a:prstGeom>
          <a:noFill/>
          <a:ln w="12700">
            <a:noFill/>
            <a:miter lim="800000"/>
            <a:headEnd type="none" w="sm" len="sm"/>
            <a:tailEnd type="none" w="sm" len="sm"/>
          </a:ln>
          <a:effectLst/>
        </p:spPr>
        <p:txBody>
          <a:bodyPr wrap="none">
            <a:spAutoFit/>
          </a:bodyPr>
          <a:lstStyle/>
          <a:p>
            <a:pPr algn="l">
              <a:defRPr/>
            </a:pPr>
            <a:fld id="{1D6722D7-0EE6-41BB-AC4D-67442ACC923C}" type="slidenum">
              <a:rPr lang="en-GB" b="1"/>
              <a:pPr algn="l">
                <a:defRPr/>
              </a:pPr>
              <a:t>‹#›</a:t>
            </a:fld>
            <a:endParaRPr lang="en-GB" b="1"/>
          </a:p>
        </p:txBody>
      </p:sp>
      <p:sp>
        <p:nvSpPr>
          <p:cNvPr id="1054" name="AutoShape 30">
            <a:hlinkClick r:id="" action="ppaction://hlinkshowjump?jump=nextslide" highlightClick="1"/>
          </p:cNvPr>
          <p:cNvSpPr>
            <a:spLocks noChangeArrowheads="1"/>
          </p:cNvSpPr>
          <p:nvPr/>
        </p:nvSpPr>
        <p:spPr bwMode="auto">
          <a:xfrm rot="5400000">
            <a:off x="8641557" y="6522243"/>
            <a:ext cx="158750" cy="176213"/>
          </a:xfrm>
          <a:prstGeom prst="triangle">
            <a:avLst>
              <a:gd name="adj" fmla="val 50000"/>
            </a:avLst>
          </a:prstGeom>
          <a:noFill/>
          <a:ln w="6350">
            <a:solidFill>
              <a:schemeClr val="bg1"/>
            </a:solidFill>
            <a:miter lim="800000"/>
            <a:headEnd type="none" w="sm" len="sm"/>
            <a:tailEnd type="none" w="sm" len="sm"/>
          </a:ln>
          <a:effectLst/>
        </p:spPr>
        <p:txBody>
          <a:bodyPr wrap="none" anchor="ctr"/>
          <a:lstStyle/>
          <a:p>
            <a:pPr>
              <a:defRPr/>
            </a:pPr>
            <a:endParaRPr lang="en-US"/>
          </a:p>
        </p:txBody>
      </p:sp>
      <p:sp>
        <p:nvSpPr>
          <p:cNvPr id="1055" name="AutoShape 31">
            <a:hlinkClick r:id="" action="ppaction://hlinkshowjump?jump=previousslide" highlightClick="1"/>
          </p:cNvPr>
          <p:cNvSpPr>
            <a:spLocks noChangeArrowheads="1"/>
          </p:cNvSpPr>
          <p:nvPr/>
        </p:nvSpPr>
        <p:spPr bwMode="auto">
          <a:xfrm rot="16200000" flipH="1">
            <a:off x="8363744" y="6520657"/>
            <a:ext cx="158750" cy="176212"/>
          </a:xfrm>
          <a:prstGeom prst="triangle">
            <a:avLst>
              <a:gd name="adj" fmla="val 50000"/>
            </a:avLst>
          </a:prstGeom>
          <a:noFill/>
          <a:ln w="6350">
            <a:solidFill>
              <a:schemeClr val="bg1"/>
            </a:solidFill>
            <a:miter lim="800000"/>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95"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ransition>
    <p:zoom/>
  </p:transition>
  <p:txStyles>
    <p:titleStyle>
      <a:lvl1pPr algn="l" rtl="0" eaLnBrk="0" fontAlgn="base" hangingPunct="0">
        <a:spcBef>
          <a:spcPct val="0"/>
        </a:spcBef>
        <a:spcAft>
          <a:spcPct val="0"/>
        </a:spcAft>
        <a:defRPr sz="2000" b="1">
          <a:solidFill>
            <a:schemeClr val="tx2"/>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defRPr>
      </a:lvl2pPr>
      <a:lvl3pPr algn="l" rtl="0" eaLnBrk="0" fontAlgn="base" hangingPunct="0">
        <a:spcBef>
          <a:spcPct val="0"/>
        </a:spcBef>
        <a:spcAft>
          <a:spcPct val="0"/>
        </a:spcAft>
        <a:defRPr sz="2000" b="1">
          <a:solidFill>
            <a:schemeClr val="tx2"/>
          </a:solidFill>
          <a:latin typeface="Arial" charset="0"/>
        </a:defRPr>
      </a:lvl3pPr>
      <a:lvl4pPr algn="l" rtl="0" eaLnBrk="0" fontAlgn="base" hangingPunct="0">
        <a:spcBef>
          <a:spcPct val="0"/>
        </a:spcBef>
        <a:spcAft>
          <a:spcPct val="0"/>
        </a:spcAft>
        <a:defRPr sz="2000" b="1">
          <a:solidFill>
            <a:schemeClr val="tx2"/>
          </a:solidFill>
          <a:latin typeface="Arial" charset="0"/>
        </a:defRPr>
      </a:lvl4pPr>
      <a:lvl5pPr algn="l" rtl="0" eaLnBrk="0" fontAlgn="base" hangingPunct="0">
        <a:spcBef>
          <a:spcPct val="0"/>
        </a:spcBef>
        <a:spcAft>
          <a:spcPct val="0"/>
        </a:spcAft>
        <a:defRPr sz="2000" b="1">
          <a:solidFill>
            <a:schemeClr val="tx2"/>
          </a:solidFill>
          <a:latin typeface="Arial" charset="0"/>
        </a:defRPr>
      </a:lvl5pPr>
      <a:lvl6pPr marL="457200" algn="l" rtl="0" eaLnBrk="0" fontAlgn="base" hangingPunct="0">
        <a:spcBef>
          <a:spcPct val="0"/>
        </a:spcBef>
        <a:spcAft>
          <a:spcPct val="0"/>
        </a:spcAft>
        <a:defRPr sz="2000" b="1">
          <a:solidFill>
            <a:schemeClr val="tx2"/>
          </a:solidFill>
          <a:latin typeface="Arial" charset="0"/>
        </a:defRPr>
      </a:lvl6pPr>
      <a:lvl7pPr marL="914400" algn="l" rtl="0" eaLnBrk="0" fontAlgn="base" hangingPunct="0">
        <a:spcBef>
          <a:spcPct val="0"/>
        </a:spcBef>
        <a:spcAft>
          <a:spcPct val="0"/>
        </a:spcAft>
        <a:defRPr sz="2000" b="1">
          <a:solidFill>
            <a:schemeClr val="tx2"/>
          </a:solidFill>
          <a:latin typeface="Arial" charset="0"/>
        </a:defRPr>
      </a:lvl7pPr>
      <a:lvl8pPr marL="1371600" algn="l" rtl="0" eaLnBrk="0" fontAlgn="base" hangingPunct="0">
        <a:spcBef>
          <a:spcPct val="0"/>
        </a:spcBef>
        <a:spcAft>
          <a:spcPct val="0"/>
        </a:spcAft>
        <a:defRPr sz="2000" b="1">
          <a:solidFill>
            <a:schemeClr val="tx2"/>
          </a:solidFill>
          <a:latin typeface="Arial" charset="0"/>
        </a:defRPr>
      </a:lvl8pPr>
      <a:lvl9pPr marL="1828800" algn="l" rtl="0" eaLnBrk="0" fontAlgn="base" hangingPunct="0">
        <a:spcBef>
          <a:spcPct val="0"/>
        </a:spcBef>
        <a:spcAft>
          <a:spcPct val="0"/>
        </a:spcAft>
        <a:defRPr sz="2000" b="1">
          <a:solidFill>
            <a:schemeClr val="tx2"/>
          </a:solidFill>
          <a:latin typeface="Arial" charset="0"/>
        </a:defRPr>
      </a:lvl9pPr>
    </p:titleStyle>
    <p:bodyStyle>
      <a:lvl1pPr marL="231775" indent="-173038" algn="l" rtl="0" eaLnBrk="0" fontAlgn="base" hangingPunct="0">
        <a:spcBef>
          <a:spcPct val="20000"/>
        </a:spcBef>
        <a:spcAft>
          <a:spcPct val="50000"/>
        </a:spcAft>
        <a:buChar char="•"/>
        <a:defRPr>
          <a:solidFill>
            <a:schemeClr val="tx1"/>
          </a:solidFill>
          <a:latin typeface="+mn-lt"/>
          <a:ea typeface="+mn-ea"/>
          <a:cs typeface="+mn-cs"/>
        </a:defRPr>
      </a:lvl1pPr>
      <a:lvl2pPr marL="855663" indent="-288925" algn="l" rtl="0" eaLnBrk="0" fontAlgn="base" hangingPunct="0">
        <a:spcBef>
          <a:spcPct val="20000"/>
        </a:spcBef>
        <a:spcAft>
          <a:spcPct val="50000"/>
        </a:spcAft>
        <a:buFont typeface="Wingdings" pitchFamily="2" charset="2"/>
        <a:buChar char="ü"/>
        <a:defRPr>
          <a:solidFill>
            <a:schemeClr val="tx1"/>
          </a:solidFill>
          <a:latin typeface="+mn-lt"/>
        </a:defRPr>
      </a:lvl2pPr>
      <a:lvl3pPr marL="1371600" indent="-228600" algn="l" rtl="0" eaLnBrk="0" fontAlgn="base" hangingPunct="0">
        <a:spcBef>
          <a:spcPct val="20000"/>
        </a:spcBef>
        <a:spcAft>
          <a:spcPct val="50000"/>
        </a:spcAft>
        <a:buFont typeface="Wingdings" pitchFamily="2" charset="2"/>
        <a:buChar char="Ø"/>
        <a:defRPr sz="1600">
          <a:solidFill>
            <a:schemeClr val="tx1"/>
          </a:solidFill>
          <a:latin typeface="+mn-lt"/>
        </a:defRPr>
      </a:lvl3pPr>
      <a:lvl4pPr marL="1790700" indent="-228600" algn="l" rtl="0" eaLnBrk="0" fontAlgn="base" hangingPunct="0">
        <a:spcBef>
          <a:spcPct val="20000"/>
        </a:spcBef>
        <a:spcAft>
          <a:spcPct val="0"/>
        </a:spcAft>
        <a:buFont typeface="Wingdings" pitchFamily="2" charset="2"/>
        <a:buChar char="Ø"/>
        <a:defRPr sz="1600">
          <a:solidFill>
            <a:schemeClr val="tx1"/>
          </a:solidFill>
          <a:latin typeface="+mn-lt"/>
        </a:defRPr>
      </a:lvl4pPr>
      <a:lvl5pPr marL="2209800" indent="-228600" algn="l" rtl="0" eaLnBrk="0" fontAlgn="base" hangingPunct="0">
        <a:spcBef>
          <a:spcPct val="20000"/>
        </a:spcBef>
        <a:spcAft>
          <a:spcPct val="0"/>
        </a:spcAft>
        <a:buFont typeface="Wingdings" pitchFamily="2" charset="2"/>
        <a:buChar char="Ø"/>
        <a:defRPr sz="1600">
          <a:solidFill>
            <a:schemeClr val="tx1"/>
          </a:solidFill>
          <a:latin typeface="+mn-lt"/>
        </a:defRPr>
      </a:lvl5pPr>
      <a:lvl6pPr marL="2667000" indent="-228600" algn="l" rtl="0" eaLnBrk="0" fontAlgn="base" hangingPunct="0">
        <a:spcBef>
          <a:spcPct val="20000"/>
        </a:spcBef>
        <a:spcAft>
          <a:spcPct val="0"/>
        </a:spcAft>
        <a:buFont typeface="Wingdings" pitchFamily="2" charset="2"/>
        <a:buChar char="Ø"/>
        <a:defRPr sz="1600">
          <a:solidFill>
            <a:schemeClr val="tx1"/>
          </a:solidFill>
          <a:latin typeface="+mn-lt"/>
        </a:defRPr>
      </a:lvl6pPr>
      <a:lvl7pPr marL="3124200" indent="-228600" algn="l" rtl="0" eaLnBrk="0" fontAlgn="base" hangingPunct="0">
        <a:spcBef>
          <a:spcPct val="20000"/>
        </a:spcBef>
        <a:spcAft>
          <a:spcPct val="0"/>
        </a:spcAft>
        <a:buFont typeface="Wingdings" pitchFamily="2" charset="2"/>
        <a:buChar char="Ø"/>
        <a:defRPr sz="1600">
          <a:solidFill>
            <a:schemeClr val="tx1"/>
          </a:solidFill>
          <a:latin typeface="+mn-lt"/>
        </a:defRPr>
      </a:lvl7pPr>
      <a:lvl8pPr marL="3581400" indent="-228600" algn="l" rtl="0" eaLnBrk="0" fontAlgn="base" hangingPunct="0">
        <a:spcBef>
          <a:spcPct val="20000"/>
        </a:spcBef>
        <a:spcAft>
          <a:spcPct val="0"/>
        </a:spcAft>
        <a:buFont typeface="Wingdings" pitchFamily="2" charset="2"/>
        <a:buChar char="Ø"/>
        <a:defRPr sz="1600">
          <a:solidFill>
            <a:schemeClr val="tx1"/>
          </a:solidFill>
          <a:latin typeface="+mn-lt"/>
        </a:defRPr>
      </a:lvl8pPr>
      <a:lvl9pPr marL="4038600" indent="-228600" algn="l" rtl="0" eaLnBrk="0" fontAlgn="base" hangingPunct="0">
        <a:spcBef>
          <a:spcPct val="20000"/>
        </a:spcBef>
        <a:spcAft>
          <a:spcPct val="0"/>
        </a:spcAft>
        <a:buFont typeface="Wingdings" pitchFamily="2" charset="2"/>
        <a:buChar char="Ø"/>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3" Type="http://schemas.openxmlformats.org/officeDocument/2006/relationships/hyperlink" Target="http://www.bondsonline.com/" TargetMode="External"/><Relationship Id="rId2" Type="http://schemas.openxmlformats.org/officeDocument/2006/relationships/hyperlink" Target="mailto:edbodmer@aol.co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oleObject" Target="../embeddings/Microsoft_Word_Document1.doc"/><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r>
              <a:rPr lang="en-US" smtClean="0"/>
              <a:t>Contracts in Project Finance</a:t>
            </a:r>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p:txBody>
          <a:bodyPr/>
          <a:lstStyle/>
          <a:p>
            <a:r>
              <a:rPr lang="en-US" smtClean="0"/>
              <a:t>Shareholder Agreements/Joint Ventures</a:t>
            </a:r>
          </a:p>
        </p:txBody>
      </p:sp>
    </p:spTree>
  </p:cSld>
  <p:clrMapOvr>
    <a:masterClrMapping/>
  </p:clrMapOvr>
  <p:transition>
    <p:zoom/>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smtClean="0"/>
              <a:t>Take or/and Pay Contracts</a:t>
            </a:r>
          </a:p>
        </p:txBody>
      </p:sp>
      <p:sp>
        <p:nvSpPr>
          <p:cNvPr id="92163" name="Rectangle 3"/>
          <p:cNvSpPr>
            <a:spLocks noGrp="1" noChangeArrowheads="1"/>
          </p:cNvSpPr>
          <p:nvPr>
            <p:ph type="body" idx="1"/>
          </p:nvPr>
        </p:nvSpPr>
        <p:spPr/>
        <p:txBody>
          <a:bodyPr/>
          <a:lstStyle/>
          <a:p>
            <a:pPr marL="342900" indent="-342900"/>
            <a:r>
              <a:rPr lang="en-US" sz="1600" smtClean="0"/>
              <a:t>Take or Pay Contracts</a:t>
            </a:r>
          </a:p>
          <a:p>
            <a:pPr marL="742950" lvl="1" indent="-285750"/>
            <a:r>
              <a:rPr lang="en-US" sz="1600" smtClean="0"/>
              <a:t>Obligation of purchaser (off-taker) to pay is unconditional, even if the product is not delivered</a:t>
            </a:r>
          </a:p>
          <a:p>
            <a:pPr marL="742950" lvl="1" indent="-285750"/>
            <a:r>
              <a:rPr lang="en-US" sz="1600" smtClean="0"/>
              <a:t>Not “hell or high water” if there is an availability provision</a:t>
            </a:r>
          </a:p>
          <a:p>
            <a:pPr marL="742950" lvl="1" indent="-285750"/>
            <a:r>
              <a:rPr lang="en-US" sz="1600" smtClean="0"/>
              <a:t>Concession Contracts/PPA Contracts</a:t>
            </a:r>
          </a:p>
          <a:p>
            <a:pPr marL="342900" indent="-342900"/>
            <a:r>
              <a:rPr lang="en-US" sz="1600" smtClean="0"/>
              <a:t>Take and Pay</a:t>
            </a:r>
          </a:p>
          <a:p>
            <a:pPr marL="742950" lvl="1" indent="-285750"/>
            <a:r>
              <a:rPr lang="en-US" sz="1600" smtClean="0"/>
              <a:t>Obligation is only if the product is delivered</a:t>
            </a:r>
          </a:p>
          <a:p>
            <a:pPr marL="742950" lvl="1" indent="-285750"/>
            <a:r>
              <a:rPr lang="en-US" sz="1600" smtClean="0"/>
              <a:t>May be used for supply contracts</a:t>
            </a:r>
          </a:p>
          <a:p>
            <a:pPr marL="742950" lvl="1" indent="-285750"/>
            <a:endParaRPr lang="en-US" sz="1600" smtClean="0"/>
          </a:p>
        </p:txBody>
      </p:sp>
    </p:spTree>
  </p:cSld>
  <p:clrMapOvr>
    <a:masterClrMapping/>
  </p:clrMapOvr>
  <p:transition>
    <p:zoom/>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smtClean="0"/>
              <a:t>Natural Gas Pipeline Contracts</a:t>
            </a:r>
          </a:p>
        </p:txBody>
      </p:sp>
      <p:sp>
        <p:nvSpPr>
          <p:cNvPr id="93187" name="Rectangle 4"/>
          <p:cNvSpPr>
            <a:spLocks noGrp="1" noChangeArrowheads="1"/>
          </p:cNvSpPr>
          <p:nvPr>
            <p:ph type="body" idx="1"/>
          </p:nvPr>
        </p:nvSpPr>
        <p:spPr/>
        <p:txBody>
          <a:bodyPr/>
          <a:lstStyle/>
          <a:p>
            <a:r>
              <a:rPr lang="en-US" smtClean="0"/>
              <a:t>Throughput Agreements </a:t>
            </a:r>
          </a:p>
          <a:p>
            <a:pPr lvl="1"/>
            <a:r>
              <a:rPr lang="en-US" smtClean="0"/>
              <a:t>Used in common-user facilities such as pipelines.  </a:t>
            </a:r>
          </a:p>
          <a:p>
            <a:pPr lvl="1"/>
            <a:r>
              <a:rPr lang="en-US" smtClean="0"/>
              <a:t>The user’s put sufficient material through the asset or entity involved to generate sufficient throughput revenue (through tolling charges or handling fees) to retire the debt for the asset/entity.  </a:t>
            </a:r>
          </a:p>
          <a:p>
            <a:pPr lvl="1"/>
            <a:r>
              <a:rPr lang="en-US" smtClean="0"/>
              <a:t>Severe constraints on impossibility of performance and force majeure ensure that the cash flow eventuates more or less on a “hell-or-high-water” basis. </a:t>
            </a:r>
          </a:p>
          <a:p>
            <a:pPr>
              <a:buFontTx/>
              <a:buNone/>
            </a:pPr>
            <a:endParaRPr lang="en-US" smtClean="0"/>
          </a:p>
        </p:txBody>
      </p:sp>
    </p:spTree>
  </p:cSld>
  <p:clrMapOvr>
    <a:masterClrMapping/>
  </p:clrMapOvr>
  <p:transition>
    <p:zoom/>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4"/>
          <p:cNvSpPr>
            <a:spLocks noGrp="1" noChangeArrowheads="1"/>
          </p:cNvSpPr>
          <p:nvPr>
            <p:ph type="ctrTitle"/>
          </p:nvPr>
        </p:nvSpPr>
        <p:spPr/>
        <p:txBody>
          <a:bodyPr/>
          <a:lstStyle/>
          <a:p>
            <a:r>
              <a:rPr lang="en-US" smtClean="0"/>
              <a:t>Counterparty Risk</a:t>
            </a:r>
          </a:p>
        </p:txBody>
      </p:sp>
    </p:spTree>
  </p:cSld>
  <p:clrMapOvr>
    <a:masterClrMapping/>
  </p:clrMapOvr>
  <p:transition>
    <p:zoom/>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US" smtClean="0"/>
              <a:t>Analysis of Counter-party Risk</a:t>
            </a:r>
          </a:p>
        </p:txBody>
      </p:sp>
      <p:sp>
        <p:nvSpPr>
          <p:cNvPr id="95235" name="Rectangle 3"/>
          <p:cNvSpPr>
            <a:spLocks noGrp="1" noChangeArrowheads="1"/>
          </p:cNvSpPr>
          <p:nvPr>
            <p:ph type="body" idx="1"/>
          </p:nvPr>
        </p:nvSpPr>
        <p:spPr/>
        <p:txBody>
          <a:bodyPr/>
          <a:lstStyle/>
          <a:p>
            <a:r>
              <a:rPr lang="en-US" smtClean="0"/>
              <a:t>In the emerging markets, off-take counterparty risk, as experience has shown in with the Indonesian independent power projects, will often dominate a project's credit rating. </a:t>
            </a:r>
          </a:p>
          <a:p>
            <a:r>
              <a:rPr lang="en-US" smtClean="0"/>
              <a:t>Agreements with state-owned utility companies and guarantees or support letters from government entities may prove to be worthless during periods of economic distress - the very time when counterparty credit support is most needed.   </a:t>
            </a:r>
          </a:p>
          <a:p>
            <a:endParaRPr lang="en-US" smtClean="0"/>
          </a:p>
          <a:p>
            <a:endParaRPr lang="en-US" smtClean="0"/>
          </a:p>
        </p:txBody>
      </p:sp>
    </p:spTree>
  </p:cSld>
  <p:clrMapOvr>
    <a:masterClrMapping/>
  </p:clrMapOvr>
  <p:transition>
    <p:zoom/>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smtClean="0"/>
              <a:t>Credit Analysis of Contractor</a:t>
            </a:r>
          </a:p>
        </p:txBody>
      </p:sp>
      <p:sp>
        <p:nvSpPr>
          <p:cNvPr id="96259" name="Rectangle 3"/>
          <p:cNvSpPr>
            <a:spLocks noGrp="1" noChangeArrowheads="1"/>
          </p:cNvSpPr>
          <p:nvPr>
            <p:ph type="body" idx="1"/>
          </p:nvPr>
        </p:nvSpPr>
        <p:spPr/>
        <p:txBody>
          <a:bodyPr/>
          <a:lstStyle/>
          <a:p>
            <a:r>
              <a:rPr lang="en-US" smtClean="0"/>
              <a:t>If there is cash flow strain on the contractor, there will be pressure to maintain the business rather than meeting obligations under the EPC contracts. </a:t>
            </a:r>
          </a:p>
          <a:p>
            <a:r>
              <a:rPr lang="en-US" smtClean="0"/>
              <a:t>Often, the issue in assessing damages is not whether the EPC contract contains the provisions, but whether the EPC contractor has the creditworthiness to honor those contingent liabilities—as all EPC contractors too frequently do not.</a:t>
            </a:r>
          </a:p>
          <a:p>
            <a:r>
              <a:rPr lang="en-US" smtClean="0"/>
              <a:t>Financial ratios to evaluate the contractor</a:t>
            </a:r>
          </a:p>
          <a:p>
            <a:pPr lvl="1"/>
            <a:r>
              <a:rPr lang="en-US" smtClean="0"/>
              <a:t>Liquidity (Quick Ratio; Current Ratio)</a:t>
            </a:r>
          </a:p>
          <a:p>
            <a:pPr lvl="1"/>
            <a:r>
              <a:rPr lang="en-US" smtClean="0"/>
              <a:t>Debt to Equity</a:t>
            </a:r>
          </a:p>
          <a:p>
            <a:pPr lvl="1"/>
            <a:r>
              <a:rPr lang="en-US" smtClean="0"/>
              <a:t>Interest Coverage </a:t>
            </a:r>
          </a:p>
          <a:p>
            <a:endParaRPr lang="en-US" smtClean="0"/>
          </a:p>
        </p:txBody>
      </p:sp>
    </p:spTree>
  </p:cSld>
  <p:clrMapOvr>
    <a:masterClrMapping/>
  </p:clrMapOvr>
  <p:transition>
    <p:zoom/>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smtClean="0"/>
              <a:t>Counterparty risk</a:t>
            </a:r>
          </a:p>
        </p:txBody>
      </p:sp>
      <p:sp>
        <p:nvSpPr>
          <p:cNvPr id="97283" name="Rectangle 3"/>
          <p:cNvSpPr>
            <a:spLocks noGrp="1" noChangeArrowheads="1"/>
          </p:cNvSpPr>
          <p:nvPr>
            <p:ph type="body" idx="1"/>
          </p:nvPr>
        </p:nvSpPr>
        <p:spPr/>
        <p:txBody>
          <a:bodyPr/>
          <a:lstStyle/>
          <a:p>
            <a:pPr marL="406400" indent="-406400"/>
            <a:r>
              <a:rPr lang="en-US" smtClean="0"/>
              <a:t>While the strength of a project financing rests on the project's ability to generate cash much of the project's strength derives from contractual participation of outside parties in the establishment and operation of the project structure. </a:t>
            </a:r>
          </a:p>
          <a:p>
            <a:pPr marL="406400" indent="-406400"/>
            <a:r>
              <a:rPr lang="en-US" smtClean="0"/>
              <a:t>This participation raises questions about the strength or reliability of such participants. The traditional counterparties to projects have included:</a:t>
            </a:r>
          </a:p>
          <a:p>
            <a:pPr marL="635000" lvl="1" indent="165100"/>
            <a:r>
              <a:rPr lang="en-US" sz="1900" smtClean="0"/>
              <a:t>Raw material suppliers</a:t>
            </a:r>
          </a:p>
          <a:p>
            <a:pPr marL="635000" lvl="1" indent="165100"/>
            <a:r>
              <a:rPr lang="en-US" sz="1900" smtClean="0"/>
              <a:t>Principal off take purchasers</a:t>
            </a:r>
          </a:p>
          <a:p>
            <a:pPr marL="635000" lvl="1" indent="165100"/>
            <a:r>
              <a:rPr lang="en-US" sz="1900" smtClean="0"/>
              <a:t>EPC contractors. </a:t>
            </a:r>
          </a:p>
          <a:p>
            <a:pPr marL="635000" lvl="1" indent="165100"/>
            <a:r>
              <a:rPr lang="en-US" sz="1900" smtClean="0"/>
              <a:t>Project Sponsors</a:t>
            </a:r>
            <a:endParaRPr lang="en-US" smtClean="0"/>
          </a:p>
        </p:txBody>
      </p:sp>
    </p:spTree>
  </p:cSld>
  <p:clrMapOvr>
    <a:masterClrMapping/>
  </p:clrMapOvr>
  <p:transition>
    <p:zoom/>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smtClean="0"/>
              <a:t>Related Models to Assess Counter party Risk</a:t>
            </a:r>
          </a:p>
        </p:txBody>
      </p:sp>
      <p:sp>
        <p:nvSpPr>
          <p:cNvPr id="98307" name="Rectangle 3"/>
          <p:cNvSpPr>
            <a:spLocks noGrp="1" noChangeArrowheads="1"/>
          </p:cNvSpPr>
          <p:nvPr>
            <p:ph type="body" idx="1"/>
          </p:nvPr>
        </p:nvSpPr>
        <p:spPr/>
        <p:txBody>
          <a:bodyPr/>
          <a:lstStyle/>
          <a:p>
            <a:pPr marL="406400" indent="-406400">
              <a:lnSpc>
                <a:spcPct val="90000"/>
              </a:lnSpc>
            </a:pPr>
            <a:r>
              <a:rPr lang="en-US" smtClean="0"/>
              <a:t>Financial Models of Counterparty Risk</a:t>
            </a:r>
          </a:p>
          <a:p>
            <a:pPr marL="635000" lvl="1" indent="165100">
              <a:lnSpc>
                <a:spcPct val="90000"/>
              </a:lnSpc>
            </a:pPr>
            <a:r>
              <a:rPr lang="en-US" smtClean="0"/>
              <a:t>Use of Bond Ratings for Long-term Contracts</a:t>
            </a:r>
          </a:p>
          <a:p>
            <a:pPr marL="635000" lvl="1" indent="165100">
              <a:lnSpc>
                <a:spcPct val="90000"/>
              </a:lnSpc>
            </a:pPr>
            <a:r>
              <a:rPr lang="en-US" smtClean="0"/>
              <a:t>Corporate Modeling</a:t>
            </a:r>
          </a:p>
          <a:p>
            <a:pPr marL="635000" lvl="1" indent="165100">
              <a:lnSpc>
                <a:spcPct val="90000"/>
              </a:lnSpc>
            </a:pPr>
            <a:r>
              <a:rPr lang="en-US" smtClean="0"/>
              <a:t>Liquidity Analysis of EPC contractor versus Solvency Analysis for Off-taker</a:t>
            </a:r>
          </a:p>
          <a:p>
            <a:pPr marL="406400" indent="-406400">
              <a:lnSpc>
                <a:spcPct val="90000"/>
              </a:lnSpc>
            </a:pPr>
            <a:r>
              <a:rPr lang="en-US" smtClean="0"/>
              <a:t>Economic Models</a:t>
            </a:r>
          </a:p>
          <a:p>
            <a:pPr marL="635000" lvl="1" indent="165100">
              <a:lnSpc>
                <a:spcPct val="90000"/>
              </a:lnSpc>
            </a:pPr>
            <a:r>
              <a:rPr lang="en-US" smtClean="0"/>
              <a:t>Forward pricing models of commodity prices</a:t>
            </a:r>
          </a:p>
          <a:p>
            <a:pPr marL="635000" lvl="1" indent="165100">
              <a:lnSpc>
                <a:spcPct val="90000"/>
              </a:lnSpc>
            </a:pPr>
            <a:r>
              <a:rPr lang="en-US" smtClean="0"/>
              <a:t>Equilibrium models of long-run marginal cost</a:t>
            </a:r>
          </a:p>
          <a:p>
            <a:pPr marL="406400" indent="-406400">
              <a:lnSpc>
                <a:spcPct val="90000"/>
              </a:lnSpc>
            </a:pPr>
            <a:r>
              <a:rPr lang="en-GB" smtClean="0"/>
              <a:t>Modelling</a:t>
            </a:r>
            <a:r>
              <a:rPr lang="en-US" smtClean="0"/>
              <a:t> of Subordinated Supply Contracts</a:t>
            </a:r>
          </a:p>
          <a:p>
            <a:pPr lvl="2" indent="-279400">
              <a:lnSpc>
                <a:spcPct val="90000"/>
              </a:lnSpc>
            </a:pPr>
            <a:r>
              <a:rPr lang="en-US" smtClean="0"/>
              <a:t>Credit analysis of suppliers</a:t>
            </a:r>
          </a:p>
          <a:p>
            <a:pPr lvl="2" indent="-279400">
              <a:lnSpc>
                <a:spcPct val="90000"/>
              </a:lnSpc>
            </a:pPr>
            <a:r>
              <a:rPr lang="en-US" smtClean="0"/>
              <a:t>Bond ratings</a:t>
            </a:r>
          </a:p>
        </p:txBody>
      </p:sp>
    </p:spTree>
  </p:cSld>
  <p:clrMapOvr>
    <a:masterClrMapping/>
  </p:clrMapOvr>
  <p:transition>
    <p:zoom/>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US" smtClean="0"/>
              <a:t>Solvency Analysis</a:t>
            </a:r>
          </a:p>
        </p:txBody>
      </p:sp>
      <p:sp>
        <p:nvSpPr>
          <p:cNvPr id="99331" name="Rectangle 3"/>
          <p:cNvSpPr>
            <a:spLocks noGrp="1" noChangeArrowheads="1"/>
          </p:cNvSpPr>
          <p:nvPr>
            <p:ph type="body" idx="1"/>
          </p:nvPr>
        </p:nvSpPr>
        <p:spPr/>
        <p:txBody>
          <a:bodyPr/>
          <a:lstStyle/>
          <a:p>
            <a:pPr marL="406400" indent="-406400"/>
            <a:r>
              <a:rPr lang="en-US" smtClean="0"/>
              <a:t>Corporate Models</a:t>
            </a:r>
          </a:p>
          <a:p>
            <a:pPr marL="635000" lvl="1" indent="165100"/>
            <a:r>
              <a:rPr lang="en-US" smtClean="0"/>
              <a:t>Include history</a:t>
            </a:r>
          </a:p>
          <a:p>
            <a:pPr marL="635000" lvl="1" indent="165100"/>
            <a:r>
              <a:rPr lang="en-US" smtClean="0"/>
              <a:t>Simulate bond ratings</a:t>
            </a:r>
          </a:p>
          <a:p>
            <a:pPr marL="635000" lvl="1" indent="165100"/>
            <a:r>
              <a:rPr lang="en-US" smtClean="0"/>
              <a:t>Financial ratios </a:t>
            </a:r>
          </a:p>
          <a:p>
            <a:pPr lvl="2" indent="-279400"/>
            <a:r>
              <a:rPr lang="en-US" smtClean="0"/>
              <a:t>EBIT/Interest</a:t>
            </a:r>
          </a:p>
          <a:p>
            <a:pPr lvl="2" indent="-279400"/>
            <a:r>
              <a:rPr lang="en-US" smtClean="0"/>
              <a:t>Return on invested capital</a:t>
            </a:r>
          </a:p>
          <a:p>
            <a:pPr lvl="2" indent="-279400"/>
            <a:r>
              <a:rPr lang="en-US" smtClean="0"/>
              <a:t>Debt/EBITDA</a:t>
            </a:r>
          </a:p>
          <a:p>
            <a:pPr marL="635000" lvl="1" indent="165100"/>
            <a:r>
              <a:rPr lang="en-US" smtClean="0"/>
              <a:t>Use history to gauge downside risks</a:t>
            </a:r>
          </a:p>
          <a:p>
            <a:pPr marL="635000" lvl="1" indent="165100"/>
            <a:r>
              <a:rPr lang="en-US" smtClean="0"/>
              <a:t>Modern modelling using option price concepts (KMV and Merton Model)</a:t>
            </a:r>
          </a:p>
        </p:txBody>
      </p:sp>
    </p:spTree>
  </p:cSld>
  <p:clrMapOvr>
    <a:masterClrMapping/>
  </p:clrMapOvr>
  <p:transition>
    <p:zoom/>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r>
              <a:rPr lang="en-US" smtClean="0"/>
              <a:t>Liquidity Analysis</a:t>
            </a:r>
          </a:p>
        </p:txBody>
      </p:sp>
      <p:sp>
        <p:nvSpPr>
          <p:cNvPr id="100355" name="Rectangle 3"/>
          <p:cNvSpPr>
            <a:spLocks noGrp="1" noChangeArrowheads="1"/>
          </p:cNvSpPr>
          <p:nvPr>
            <p:ph type="body" idx="1"/>
          </p:nvPr>
        </p:nvSpPr>
        <p:spPr/>
        <p:txBody>
          <a:bodyPr/>
          <a:lstStyle/>
          <a:p>
            <a:pPr marL="406400" indent="-406400"/>
            <a:r>
              <a:rPr lang="en-US" smtClean="0"/>
              <a:t>EPC contractors and counter parties with short-term exposure</a:t>
            </a:r>
          </a:p>
          <a:p>
            <a:pPr marL="406400" indent="-406400"/>
            <a:r>
              <a:rPr lang="en-US" smtClean="0"/>
              <a:t>Focus on ability to pay bills</a:t>
            </a:r>
          </a:p>
          <a:p>
            <a:pPr marL="406400" indent="-406400"/>
            <a:r>
              <a:rPr lang="en-US" smtClean="0"/>
              <a:t>Ability to pay LD’s</a:t>
            </a:r>
          </a:p>
          <a:p>
            <a:pPr marL="635000" lvl="1" indent="165100"/>
            <a:r>
              <a:rPr lang="en-US" smtClean="0"/>
              <a:t>Size of contract relative to business</a:t>
            </a:r>
          </a:p>
          <a:p>
            <a:pPr marL="635000" lvl="1" indent="165100"/>
            <a:r>
              <a:rPr lang="en-US" smtClean="0"/>
              <a:t>Current Ratio</a:t>
            </a:r>
          </a:p>
          <a:p>
            <a:pPr marL="635000" lvl="1" indent="165100"/>
            <a:r>
              <a:rPr lang="en-US" smtClean="0"/>
              <a:t>Quick Ratio</a:t>
            </a:r>
          </a:p>
          <a:p>
            <a:pPr marL="635000" lvl="1" indent="165100"/>
            <a:r>
              <a:rPr lang="en-US" smtClean="0"/>
              <a:t>Cash Balances</a:t>
            </a:r>
          </a:p>
          <a:p>
            <a:pPr marL="635000" lvl="1" indent="165100"/>
            <a:r>
              <a:rPr lang="en-US" smtClean="0"/>
              <a:t>Financing Ability</a:t>
            </a:r>
          </a:p>
        </p:txBody>
      </p:sp>
    </p:spTree>
  </p:cSld>
  <p:clrMapOvr>
    <a:masterClrMapping/>
  </p:clrMapOvr>
  <p:transition>
    <p:zoom/>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r>
              <a:rPr lang="en-US" smtClean="0"/>
              <a:t>Economic Analysis of Contract Pricing</a:t>
            </a:r>
          </a:p>
        </p:txBody>
      </p:sp>
      <p:sp>
        <p:nvSpPr>
          <p:cNvPr id="101379" name="Rectangle 3"/>
          <p:cNvSpPr>
            <a:spLocks noGrp="1" noChangeArrowheads="1"/>
          </p:cNvSpPr>
          <p:nvPr>
            <p:ph type="body" idx="1"/>
          </p:nvPr>
        </p:nvSpPr>
        <p:spPr/>
        <p:txBody>
          <a:bodyPr/>
          <a:lstStyle/>
          <a:p>
            <a:pPr marL="406400" indent="-406400"/>
            <a:r>
              <a:rPr lang="en-US" smtClean="0"/>
              <a:t>Time series models</a:t>
            </a:r>
          </a:p>
          <a:p>
            <a:pPr marL="635000" lvl="1" indent="165100"/>
            <a:r>
              <a:rPr lang="en-US" smtClean="0"/>
              <a:t>Price history</a:t>
            </a:r>
          </a:p>
          <a:p>
            <a:pPr marL="635000" lvl="1" indent="165100"/>
            <a:r>
              <a:rPr lang="en-US" smtClean="0"/>
              <a:t>Mean reversion</a:t>
            </a:r>
          </a:p>
          <a:p>
            <a:pPr marL="635000" lvl="1" indent="165100"/>
            <a:r>
              <a:rPr lang="en-US" smtClean="0"/>
              <a:t>Demand and supply analysis</a:t>
            </a:r>
          </a:p>
          <a:p>
            <a:pPr marL="406400" indent="-406400"/>
            <a:r>
              <a:rPr lang="en-US" smtClean="0"/>
              <a:t>Long-term marginal cost</a:t>
            </a:r>
          </a:p>
          <a:p>
            <a:pPr marL="635000" lvl="1" indent="165100"/>
            <a:r>
              <a:rPr lang="en-US" smtClean="0"/>
              <a:t>Long term capital and operating cost in real terms assuming projects earn their cost of capital</a:t>
            </a:r>
          </a:p>
          <a:p>
            <a:pPr marL="635000" lvl="1" indent="165100"/>
            <a:r>
              <a:rPr lang="en-US" smtClean="0"/>
              <a:t>Can use project finance model to determine carrying charge rates</a:t>
            </a:r>
          </a:p>
          <a:p>
            <a:pPr marL="635000" lvl="1" indent="165100"/>
            <a:r>
              <a:rPr lang="en-US" smtClean="0"/>
              <a:t>Determine optimal capacity mix</a:t>
            </a:r>
          </a:p>
          <a:p>
            <a:pPr marL="635000" lvl="1" indent="165100"/>
            <a:endParaRPr lang="en-US" smtClean="0"/>
          </a:p>
        </p:txBody>
      </p:sp>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mtClean="0"/>
              <a:t>Example: Kutubu Project in Papua New Guinea</a:t>
            </a:r>
          </a:p>
        </p:txBody>
      </p:sp>
      <p:sp>
        <p:nvSpPr>
          <p:cNvPr id="14339" name="Rectangle 3"/>
          <p:cNvSpPr>
            <a:spLocks noGrp="1" noChangeArrowheads="1"/>
          </p:cNvSpPr>
          <p:nvPr>
            <p:ph type="body" idx="1"/>
          </p:nvPr>
        </p:nvSpPr>
        <p:spPr/>
        <p:txBody>
          <a:bodyPr/>
          <a:lstStyle/>
          <a:p>
            <a:pPr marL="290513" indent="-290513"/>
            <a:r>
              <a:rPr lang="en-US" b="1" smtClean="0"/>
              <a:t>Case Example:</a:t>
            </a:r>
            <a:r>
              <a:rPr lang="en-US" smtClean="0"/>
              <a:t> In the $324 million Kutubu unincorporated joint venture (“UJV”) for an oilfield development and pipeline.</a:t>
            </a:r>
          </a:p>
          <a:p>
            <a:pPr marL="798513" lvl="1" indent="-231775"/>
            <a:r>
              <a:rPr lang="en-US" smtClean="0"/>
              <a:t>The non-government participants Project Financed the Papua New Guinea Governments 22½% interest -- to be repaid from the government's share of oil production from the project itself.  </a:t>
            </a:r>
          </a:p>
          <a:p>
            <a:pPr marL="798513" lvl="1" indent="-231775"/>
            <a:r>
              <a:rPr lang="en-US" smtClean="0"/>
              <a:t>Only two, smaller, minority joint venturers (and not the project’s operator, Chevron) Project Financed their 24.2% combined UJV percentage interest. </a:t>
            </a:r>
          </a:p>
          <a:p>
            <a:pPr marL="798513" lvl="1" indent="-231775"/>
            <a:r>
              <a:rPr lang="en-US" smtClean="0"/>
              <a:t>The smaller companies, big oil, and the government each gain discipline and certainty by way of the Project-Finance process.</a:t>
            </a:r>
          </a:p>
        </p:txBody>
      </p:sp>
    </p:spTree>
  </p:cSld>
  <p:clrMapOvr>
    <a:masterClrMapping/>
  </p:clrMapOvr>
  <p:transition>
    <p:zoom/>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4"/>
          <p:cNvSpPr>
            <a:spLocks noGrp="1" noChangeArrowheads="1"/>
          </p:cNvSpPr>
          <p:nvPr>
            <p:ph type="ctrTitle"/>
          </p:nvPr>
        </p:nvSpPr>
        <p:spPr/>
        <p:txBody>
          <a:bodyPr/>
          <a:lstStyle/>
          <a:p>
            <a:r>
              <a:rPr lang="en-US" smtClean="0"/>
              <a:t>Dispute Resolution</a:t>
            </a:r>
          </a:p>
        </p:txBody>
      </p:sp>
    </p:spTree>
  </p:cSld>
  <p:clrMapOvr>
    <a:masterClrMapping/>
  </p:clrMapOvr>
  <p:transition>
    <p:zoom/>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US" smtClean="0"/>
              <a:t>Location of Courts for Disputes</a:t>
            </a:r>
          </a:p>
        </p:txBody>
      </p:sp>
      <p:sp>
        <p:nvSpPr>
          <p:cNvPr id="103427" name="Rectangle 3"/>
          <p:cNvSpPr>
            <a:spLocks noGrp="1" noChangeArrowheads="1"/>
          </p:cNvSpPr>
          <p:nvPr>
            <p:ph type="body" idx="1"/>
          </p:nvPr>
        </p:nvSpPr>
        <p:spPr/>
        <p:txBody>
          <a:bodyPr/>
          <a:lstStyle/>
          <a:p>
            <a:r>
              <a:rPr lang="en-US" smtClean="0"/>
              <a:t>Where there is concern about the possibility of arbitrary behavior by the Host Government or its courts, some protection by:</a:t>
            </a:r>
          </a:p>
          <a:p>
            <a:pPr lvl="1"/>
            <a:r>
              <a:rPr lang="en-US" smtClean="0"/>
              <a:t>Project contracts governed by the law of the country other than the Host country</a:t>
            </a:r>
          </a:p>
          <a:p>
            <a:pPr lvl="1"/>
            <a:r>
              <a:rPr lang="en-US" smtClean="0"/>
              <a:t>Disputes about the contracts to be litigates or arbitrated in a forum outside the host country.</a:t>
            </a:r>
          </a:p>
          <a:p>
            <a:pPr lvl="1"/>
            <a:r>
              <a:rPr lang="en-US" smtClean="0"/>
              <a:t>Forums:</a:t>
            </a:r>
          </a:p>
          <a:p>
            <a:pPr lvl="2"/>
            <a:r>
              <a:rPr lang="en-US" smtClean="0"/>
              <a:t>Courts</a:t>
            </a:r>
          </a:p>
          <a:p>
            <a:pPr lvl="2"/>
            <a:r>
              <a:rPr lang="en-US" smtClean="0"/>
              <a:t>International Arbitration Tribunal</a:t>
            </a:r>
          </a:p>
          <a:p>
            <a:r>
              <a:rPr lang="en-US" smtClean="0"/>
              <a:t>Host country cannot easily change the law to affect the project</a:t>
            </a:r>
          </a:p>
        </p:txBody>
      </p:sp>
    </p:spTree>
  </p:cSld>
  <p:clrMapOvr>
    <a:masterClrMapping/>
  </p:clrMapOvr>
  <p:transition>
    <p:zoom/>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r>
              <a:rPr lang="en-US" smtClean="0"/>
              <a:t>Moody’s Comments on Contracts</a:t>
            </a:r>
          </a:p>
        </p:txBody>
      </p:sp>
      <p:sp>
        <p:nvSpPr>
          <p:cNvPr id="104451" name="Rectangle 3"/>
          <p:cNvSpPr>
            <a:spLocks noGrp="1" noChangeArrowheads="1"/>
          </p:cNvSpPr>
          <p:nvPr>
            <p:ph type="body" idx="1"/>
          </p:nvPr>
        </p:nvSpPr>
        <p:spPr/>
        <p:txBody>
          <a:bodyPr/>
          <a:lstStyle/>
          <a:p>
            <a:pPr>
              <a:buFontTx/>
              <a:buNone/>
            </a:pPr>
            <a:r>
              <a:rPr lang="en-US" smtClean="0"/>
              <a:t>The effectiveness of risk mitigation from contracts is dependent in part on the legal parameters of the contracts and the creditworthiness of the parties involved.  An assessment of the effectiveness of such contracts thus requires an analysis of the contract, the legal system under which it will be enforced, and the creditworthiness of the counter party entering into it.</a:t>
            </a:r>
          </a:p>
          <a:p>
            <a:endParaRPr lang="en-US" smtClean="0"/>
          </a:p>
          <a:p>
            <a:endParaRPr lang="en-US" smtClean="0"/>
          </a:p>
        </p:txBody>
      </p:sp>
    </p:spTree>
  </p:cSld>
  <p:clrMapOvr>
    <a:masterClrMapping/>
  </p:clrMapOvr>
  <p:transition>
    <p:zoom/>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smtClean="0"/>
              <a:t>Negotiation Case</a:t>
            </a:r>
          </a:p>
        </p:txBody>
      </p:sp>
      <p:sp>
        <p:nvSpPr>
          <p:cNvPr id="105475" name="Rectangle 3"/>
          <p:cNvSpPr>
            <a:spLocks noGrp="1" noChangeArrowheads="1"/>
          </p:cNvSpPr>
          <p:nvPr>
            <p:ph type="body" idx="1"/>
          </p:nvPr>
        </p:nvSpPr>
        <p:spPr/>
        <p:txBody>
          <a:bodyPr/>
          <a:lstStyle/>
          <a:p>
            <a:pPr marL="342900" indent="-342900"/>
            <a:r>
              <a:rPr lang="en-US" smtClean="0"/>
              <a:t>Utility Perspective</a:t>
            </a:r>
          </a:p>
          <a:p>
            <a:pPr marL="742950" lvl="1" indent="-285750"/>
            <a:r>
              <a:rPr lang="en-US" smtClean="0"/>
              <a:t>Avoided Costs</a:t>
            </a:r>
          </a:p>
          <a:p>
            <a:pPr marL="742950" lvl="1" indent="-285750"/>
            <a:r>
              <a:rPr lang="en-US" smtClean="0"/>
              <a:t>Retail Tariffs</a:t>
            </a:r>
          </a:p>
          <a:p>
            <a:pPr marL="342900" indent="-342900"/>
            <a:r>
              <a:rPr lang="en-US" smtClean="0"/>
              <a:t>Developer Perspective</a:t>
            </a:r>
          </a:p>
          <a:p>
            <a:pPr marL="742950" lvl="1" indent="-285750"/>
            <a:r>
              <a:rPr lang="en-US" smtClean="0"/>
              <a:t>IRR</a:t>
            </a:r>
          </a:p>
          <a:p>
            <a:pPr marL="742950" lvl="1" indent="-285750"/>
            <a:r>
              <a:rPr lang="en-US" smtClean="0"/>
              <a:t>DSCR</a:t>
            </a:r>
          </a:p>
        </p:txBody>
      </p:sp>
    </p:spTree>
  </p:cSld>
  <p:clrMapOvr>
    <a:masterClrMapping/>
  </p:clrMapOvr>
  <p:transition>
    <p:zoom/>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4"/>
          <p:cNvSpPr>
            <a:spLocks noGrp="1" noChangeArrowheads="1"/>
          </p:cNvSpPr>
          <p:nvPr>
            <p:ph type="ctrTitle"/>
          </p:nvPr>
        </p:nvSpPr>
        <p:spPr/>
        <p:txBody>
          <a:bodyPr/>
          <a:lstStyle/>
          <a:p>
            <a:r>
              <a:rPr lang="en-US" smtClean="0"/>
              <a:t>Indirect Support</a:t>
            </a:r>
          </a:p>
        </p:txBody>
      </p:sp>
    </p:spTree>
  </p:cSld>
  <p:clrMapOvr>
    <a:masterClrMapping/>
  </p:clrMapOvr>
  <p:transition>
    <p:zoom/>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smtClean="0"/>
              <a:t>Sponsor Support</a:t>
            </a:r>
          </a:p>
        </p:txBody>
      </p:sp>
      <p:sp>
        <p:nvSpPr>
          <p:cNvPr id="107523" name="Rectangle 3"/>
          <p:cNvSpPr>
            <a:spLocks noGrp="1" noChangeArrowheads="1"/>
          </p:cNvSpPr>
          <p:nvPr>
            <p:ph type="body" idx="1"/>
          </p:nvPr>
        </p:nvSpPr>
        <p:spPr/>
        <p:txBody>
          <a:bodyPr/>
          <a:lstStyle/>
          <a:p>
            <a:pPr>
              <a:lnSpc>
                <a:spcPct val="90000"/>
              </a:lnSpc>
            </a:pPr>
            <a:r>
              <a:rPr lang="en-US" smtClean="0"/>
              <a:t>Contingent Equity Commitment</a:t>
            </a:r>
          </a:p>
          <a:p>
            <a:pPr lvl="1">
              <a:lnSpc>
                <a:spcPct val="90000"/>
              </a:lnSpc>
            </a:pPr>
            <a:r>
              <a:rPr lang="en-US" smtClean="0"/>
              <a:t>The sponsors agree to inject a specific additional amount as equity into the project company to meet specified cash flow requirements</a:t>
            </a:r>
          </a:p>
          <a:p>
            <a:pPr>
              <a:lnSpc>
                <a:spcPct val="90000"/>
              </a:lnSpc>
            </a:pPr>
            <a:r>
              <a:rPr lang="en-US" smtClean="0"/>
              <a:t>Cost Overrun Guarantee</a:t>
            </a:r>
          </a:p>
          <a:p>
            <a:pPr lvl="1">
              <a:lnSpc>
                <a:spcPct val="90000"/>
              </a:lnSpc>
            </a:pPr>
            <a:r>
              <a:rPr lang="en-US" smtClean="0"/>
              <a:t>The sponsors agree to inject additional equity up to a certain limit to cover any cost overruns during construction (or operating cost overruns)</a:t>
            </a:r>
          </a:p>
          <a:p>
            <a:pPr>
              <a:lnSpc>
                <a:spcPct val="90000"/>
              </a:lnSpc>
            </a:pPr>
            <a:r>
              <a:rPr lang="en-US" smtClean="0"/>
              <a:t>Completion Guarantee</a:t>
            </a:r>
          </a:p>
          <a:p>
            <a:pPr lvl="1">
              <a:lnSpc>
                <a:spcPct val="90000"/>
              </a:lnSpc>
            </a:pPr>
            <a:r>
              <a:rPr lang="en-US" smtClean="0"/>
              <a:t>The sponsors undertake to inject extra funding if necessary if ensure that the construction of the project by a certain date, thus taking on the risk that more funding for construction or initial debt payments may be required.</a:t>
            </a:r>
          </a:p>
        </p:txBody>
      </p:sp>
    </p:spTree>
  </p:cSld>
  <p:clrMapOvr>
    <a:masterClrMapping/>
  </p:clrMapOvr>
  <p:transition>
    <p:zoom/>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US" smtClean="0"/>
              <a:t>Sponsor Support Continued</a:t>
            </a:r>
          </a:p>
        </p:txBody>
      </p:sp>
      <p:sp>
        <p:nvSpPr>
          <p:cNvPr id="108547" name="Rectangle 3"/>
          <p:cNvSpPr>
            <a:spLocks noGrp="1" noChangeArrowheads="1"/>
          </p:cNvSpPr>
          <p:nvPr>
            <p:ph type="body" idx="1"/>
          </p:nvPr>
        </p:nvSpPr>
        <p:spPr/>
        <p:txBody>
          <a:bodyPr/>
          <a:lstStyle/>
          <a:p>
            <a:pPr>
              <a:lnSpc>
                <a:spcPct val="80000"/>
              </a:lnSpc>
            </a:pPr>
            <a:r>
              <a:rPr lang="en-US" sz="1600" smtClean="0"/>
              <a:t>Financial Completion Guarantee</a:t>
            </a:r>
          </a:p>
          <a:p>
            <a:pPr lvl="1">
              <a:lnSpc>
                <a:spcPct val="80000"/>
              </a:lnSpc>
            </a:pPr>
            <a:r>
              <a:rPr lang="en-US" sz="1600" smtClean="0"/>
              <a:t>The sponsors provide a guarantee not only that the project will be physically completed, but that it will achieve a minimum level of operating revenues or cash flow.</a:t>
            </a:r>
          </a:p>
          <a:p>
            <a:pPr>
              <a:lnSpc>
                <a:spcPct val="80000"/>
              </a:lnSpc>
            </a:pPr>
            <a:r>
              <a:rPr lang="en-US" sz="1600" smtClean="0"/>
              <a:t>Initial Supply Undertaking</a:t>
            </a:r>
          </a:p>
          <a:p>
            <a:pPr lvl="1">
              <a:lnSpc>
                <a:spcPct val="80000"/>
              </a:lnSpc>
            </a:pPr>
            <a:r>
              <a:rPr lang="en-US" sz="1600" smtClean="0"/>
              <a:t>The sponsors agree to secure supplies of fuel or raw material required for the project, at a fixed or minimum price.</a:t>
            </a:r>
          </a:p>
          <a:p>
            <a:pPr>
              <a:lnSpc>
                <a:spcPct val="80000"/>
              </a:lnSpc>
            </a:pPr>
            <a:r>
              <a:rPr lang="en-US" sz="1600" smtClean="0"/>
              <a:t>Payment Subordination</a:t>
            </a:r>
          </a:p>
          <a:p>
            <a:pPr lvl="1">
              <a:lnSpc>
                <a:spcPct val="80000"/>
              </a:lnSpc>
            </a:pPr>
            <a:r>
              <a:rPr lang="en-US" sz="1600" smtClean="0"/>
              <a:t>If a sponsor is a supplier of fuel or raw materials to the project, payments for these supplies are deferred in favor of paying debt service if the project falls short of cash.</a:t>
            </a:r>
          </a:p>
          <a:p>
            <a:pPr>
              <a:lnSpc>
                <a:spcPct val="80000"/>
              </a:lnSpc>
            </a:pPr>
            <a:r>
              <a:rPr lang="en-US" sz="1600" smtClean="0"/>
              <a:t>Performance Guarantee</a:t>
            </a:r>
          </a:p>
          <a:p>
            <a:pPr lvl="1">
              <a:lnSpc>
                <a:spcPct val="80000"/>
              </a:lnSpc>
            </a:pPr>
            <a:r>
              <a:rPr lang="en-US" sz="1600" smtClean="0"/>
              <a:t>The sponsors agree to provide additional funding for debt service if the cash flow is reduced by the project not operating to a minimum performance standard.</a:t>
            </a:r>
          </a:p>
        </p:txBody>
      </p:sp>
    </p:spTree>
  </p:cSld>
  <p:clrMapOvr>
    <a:masterClrMapping/>
  </p:clrMapOvr>
  <p:transition>
    <p:zoom/>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n-US" smtClean="0"/>
              <a:t>Sponsor Support</a:t>
            </a:r>
          </a:p>
        </p:txBody>
      </p:sp>
      <p:sp>
        <p:nvSpPr>
          <p:cNvPr id="109571" name="Rectangle 3"/>
          <p:cNvSpPr>
            <a:spLocks noGrp="1" noChangeArrowheads="1"/>
          </p:cNvSpPr>
          <p:nvPr>
            <p:ph type="body" idx="1"/>
          </p:nvPr>
        </p:nvSpPr>
        <p:spPr/>
        <p:txBody>
          <a:bodyPr/>
          <a:lstStyle/>
          <a:p>
            <a:pPr>
              <a:lnSpc>
                <a:spcPct val="90000"/>
              </a:lnSpc>
            </a:pPr>
            <a:r>
              <a:rPr lang="en-US" smtClean="0"/>
              <a:t>Product Price Guarantee</a:t>
            </a:r>
          </a:p>
          <a:p>
            <a:pPr lvl="1">
              <a:lnSpc>
                <a:spcPct val="90000"/>
              </a:lnSpc>
            </a:pPr>
            <a:r>
              <a:rPr lang="en-US" smtClean="0"/>
              <a:t>Sponsor guarantee to pay any deficit if the product sells a product at a price below an agreed upon level.</a:t>
            </a:r>
          </a:p>
          <a:p>
            <a:pPr>
              <a:lnSpc>
                <a:spcPct val="90000"/>
              </a:lnSpc>
            </a:pPr>
            <a:r>
              <a:rPr lang="en-US" smtClean="0"/>
              <a:t>Claw back Guarantee</a:t>
            </a:r>
          </a:p>
          <a:p>
            <a:pPr lvl="1">
              <a:lnSpc>
                <a:spcPct val="90000"/>
              </a:lnSpc>
            </a:pPr>
            <a:r>
              <a:rPr lang="en-US" smtClean="0"/>
              <a:t>The sponsors agree to make up any deficiency in debt service or cash flow to the extent they have received dividends from the project company</a:t>
            </a:r>
          </a:p>
          <a:p>
            <a:pPr>
              <a:lnSpc>
                <a:spcPct val="90000"/>
              </a:lnSpc>
            </a:pPr>
            <a:r>
              <a:rPr lang="en-US" smtClean="0"/>
              <a:t>Interest Guarantee</a:t>
            </a:r>
          </a:p>
          <a:p>
            <a:pPr lvl="1">
              <a:lnSpc>
                <a:spcPct val="90000"/>
              </a:lnSpc>
            </a:pPr>
            <a:r>
              <a:rPr lang="en-US" smtClean="0"/>
              <a:t>This is similar to corporate guarantee if the agreement is indefinite.</a:t>
            </a:r>
          </a:p>
          <a:p>
            <a:pPr>
              <a:lnSpc>
                <a:spcPct val="90000"/>
              </a:lnSpc>
            </a:pPr>
            <a:r>
              <a:rPr lang="en-US" smtClean="0"/>
              <a:t>Shortfall Guarantee</a:t>
            </a:r>
          </a:p>
          <a:p>
            <a:pPr lvl="1">
              <a:lnSpc>
                <a:spcPct val="90000"/>
              </a:lnSpc>
            </a:pPr>
            <a:r>
              <a:rPr lang="en-US" smtClean="0"/>
              <a:t>Sponsor agrees to pay shortfall at the maturity of the debt.</a:t>
            </a:r>
          </a:p>
        </p:txBody>
      </p:sp>
    </p:spTree>
  </p:cSld>
  <p:clrMapOvr>
    <a:masterClrMapping/>
  </p:clrMapOvr>
  <p:transition>
    <p:zoom/>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4"/>
          <p:cNvSpPr>
            <a:spLocks noGrp="1" noChangeArrowheads="1"/>
          </p:cNvSpPr>
          <p:nvPr>
            <p:ph type="ctrTitle"/>
          </p:nvPr>
        </p:nvSpPr>
        <p:spPr/>
        <p:txBody>
          <a:bodyPr/>
          <a:lstStyle/>
          <a:p>
            <a:r>
              <a:rPr lang="en-US" smtClean="0"/>
              <a:t>Insurance</a:t>
            </a:r>
          </a:p>
        </p:txBody>
      </p:sp>
    </p:spTree>
  </p:cSld>
  <p:clrMapOvr>
    <a:masterClrMapping/>
  </p:clrMapOvr>
  <p:transition>
    <p:zoom/>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smtClean="0"/>
              <a:t>Insurance</a:t>
            </a:r>
          </a:p>
        </p:txBody>
      </p:sp>
      <p:sp>
        <p:nvSpPr>
          <p:cNvPr id="111619" name="Rectangle 3"/>
          <p:cNvSpPr>
            <a:spLocks noGrp="1" noChangeArrowheads="1"/>
          </p:cNvSpPr>
          <p:nvPr>
            <p:ph type="body" idx="1"/>
          </p:nvPr>
        </p:nvSpPr>
        <p:spPr/>
        <p:txBody>
          <a:bodyPr/>
          <a:lstStyle/>
          <a:p>
            <a:r>
              <a:rPr lang="en-US" smtClean="0"/>
              <a:t>Insurance requirements in project finance are demanding and as result insurance costs are high.</a:t>
            </a:r>
          </a:p>
          <a:p>
            <a:r>
              <a:rPr lang="en-US" smtClean="0"/>
              <a:t>Insurance costs often under-estimated</a:t>
            </a:r>
          </a:p>
          <a:p>
            <a:r>
              <a:rPr lang="en-US" smtClean="0"/>
              <a:t>Appointment of insurance broker</a:t>
            </a:r>
          </a:p>
          <a:p>
            <a:r>
              <a:rPr lang="en-US" smtClean="0"/>
              <a:t>Phases of insurance</a:t>
            </a:r>
          </a:p>
          <a:p>
            <a:pPr lvl="1"/>
            <a:r>
              <a:rPr lang="en-US" smtClean="0"/>
              <a:t>Construction phase (including start-up and testing)</a:t>
            </a:r>
          </a:p>
          <a:p>
            <a:pPr lvl="1"/>
            <a:r>
              <a:rPr lang="en-US" smtClean="0"/>
              <a:t>Annual renewal of insurances during the operating phase</a:t>
            </a:r>
          </a:p>
        </p:txBody>
      </p:sp>
    </p:spTree>
  </p:cSld>
  <p:clrMapOvr>
    <a:masterClrMapping/>
  </p:clrMapOvr>
  <p:transition>
    <p:zo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mtClean="0"/>
              <a:t>Compensation on Termination</a:t>
            </a:r>
          </a:p>
        </p:txBody>
      </p:sp>
      <p:sp>
        <p:nvSpPr>
          <p:cNvPr id="15363" name="Content Placeholder 2"/>
          <p:cNvSpPr>
            <a:spLocks noGrp="1"/>
          </p:cNvSpPr>
          <p:nvPr>
            <p:ph idx="1"/>
          </p:nvPr>
        </p:nvSpPr>
        <p:spPr/>
        <p:txBody>
          <a:bodyPr/>
          <a:lstStyle/>
          <a:p>
            <a:r>
              <a:rPr lang="en-US" smtClean="0"/>
              <a:t>Amount of Compensation</a:t>
            </a:r>
          </a:p>
          <a:p>
            <a:pPr lvl="1"/>
            <a:r>
              <a:rPr lang="en-US" smtClean="0"/>
              <a:t>Payment will generally equal the total amount due to the lenders plus the net present value of the forecast return on equity</a:t>
            </a:r>
          </a:p>
          <a:p>
            <a:pPr lvl="1"/>
            <a:r>
              <a:rPr lang="en-US" smtClean="0"/>
              <a:t>Generally calculated by reference to the financial model</a:t>
            </a:r>
          </a:p>
          <a:p>
            <a:r>
              <a:rPr lang="en-US" smtClean="0"/>
              <a:t>Conflicts of Interest</a:t>
            </a:r>
          </a:p>
          <a:p>
            <a:pPr lvl="1"/>
            <a:r>
              <a:rPr lang="en-US" smtClean="0"/>
              <a:t>May require a shareholder agreement to withdraw from certain decision making roles within the project where a conflict of interest may affect his judgment or his ability to carry out a task in the best interests of the project</a:t>
            </a:r>
          </a:p>
          <a:p>
            <a:r>
              <a:rPr lang="en-US" smtClean="0"/>
              <a:t>Transfer of Shares</a:t>
            </a:r>
          </a:p>
          <a:p>
            <a:pPr lvl="1"/>
            <a:r>
              <a:rPr lang="en-US" smtClean="0"/>
              <a:t>May avoid transfer of shares without prior consent</a:t>
            </a:r>
          </a:p>
        </p:txBody>
      </p:sp>
    </p:spTree>
  </p:cSld>
  <p:clrMapOvr>
    <a:masterClrMapping/>
  </p:clrMapOvr>
  <p:transition>
    <p:zoom/>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4"/>
          <p:cNvSpPr>
            <a:spLocks noGrp="1" noChangeArrowheads="1"/>
          </p:cNvSpPr>
          <p:nvPr>
            <p:ph type="ctrTitle"/>
          </p:nvPr>
        </p:nvSpPr>
        <p:spPr/>
        <p:txBody>
          <a:bodyPr/>
          <a:lstStyle/>
          <a:p>
            <a:r>
              <a:rPr lang="en-US" smtClean="0"/>
              <a:t>Contract Reference Slides</a:t>
            </a:r>
          </a:p>
        </p:txBody>
      </p:sp>
    </p:spTree>
  </p:cSld>
  <p:clrMapOvr>
    <a:masterClrMapping/>
  </p:clrMapOvr>
  <p:transition>
    <p:zoom/>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r>
              <a:rPr lang="en-US" smtClean="0"/>
              <a:t>Project Finance Documents </a:t>
            </a:r>
            <a:r>
              <a:rPr lang="en-US" sz="1600" smtClean="0"/>
              <a:t>(Cont.)</a:t>
            </a:r>
          </a:p>
        </p:txBody>
      </p:sp>
      <p:pic>
        <p:nvPicPr>
          <p:cNvPr id="113667" name="Picture 3"/>
          <p:cNvPicPr>
            <a:picLocks noChangeAspect="1" noChangeArrowheads="1"/>
          </p:cNvPicPr>
          <p:nvPr>
            <p:ph idx="1"/>
          </p:nvPr>
        </p:nvPicPr>
        <p:blipFill>
          <a:blip r:embed="rId3" cstate="print"/>
          <a:srcRect/>
          <a:stretch>
            <a:fillRect/>
          </a:stretch>
        </p:blipFill>
        <p:spPr bwMode="invGray">
          <a:xfrm>
            <a:off x="990600" y="2057400"/>
            <a:ext cx="8153400" cy="4432300"/>
          </a:xfrm>
          <a:solidFill>
            <a:schemeClr val="bg1"/>
          </a:solidFill>
        </p:spPr>
      </p:pic>
    </p:spTree>
  </p:cSld>
  <p:clrMapOvr>
    <a:masterClrMapping/>
  </p:clrMapOvr>
  <p:transition>
    <p:zoom/>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en-US" sz="1800" smtClean="0"/>
              <a:t>Project Finance Documents </a:t>
            </a:r>
            <a:r>
              <a:rPr lang="en-US" sz="1400" smtClean="0"/>
              <a:t>(Cont.)</a:t>
            </a:r>
          </a:p>
        </p:txBody>
      </p:sp>
      <p:pic>
        <p:nvPicPr>
          <p:cNvPr id="114691" name="Picture 3"/>
          <p:cNvPicPr>
            <a:picLocks noChangeAspect="1" noChangeArrowheads="1"/>
          </p:cNvPicPr>
          <p:nvPr>
            <p:ph idx="1"/>
          </p:nvPr>
        </p:nvPicPr>
        <p:blipFill>
          <a:blip r:embed="rId3" cstate="print"/>
          <a:srcRect/>
          <a:stretch>
            <a:fillRect/>
          </a:stretch>
        </p:blipFill>
        <p:spPr bwMode="invGray">
          <a:xfrm>
            <a:off x="381000" y="1966913"/>
            <a:ext cx="8534400" cy="4738687"/>
          </a:xfrm>
          <a:solidFill>
            <a:schemeClr val="bg1"/>
          </a:solidFill>
        </p:spPr>
      </p:pic>
    </p:spTree>
  </p:cSld>
  <p:clrMapOvr>
    <a:masterClrMapping/>
  </p:clrMapOvr>
  <p:transition>
    <p:zoom/>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en-US" sz="1800" smtClean="0"/>
              <a:t>Limited Recourse and On Balance Sheet Project Finance</a:t>
            </a:r>
          </a:p>
        </p:txBody>
      </p:sp>
      <p:pic>
        <p:nvPicPr>
          <p:cNvPr id="115715" name="Picture 3"/>
          <p:cNvPicPr>
            <a:picLocks noChangeAspect="1" noChangeArrowheads="1"/>
          </p:cNvPicPr>
          <p:nvPr>
            <p:ph idx="1"/>
          </p:nvPr>
        </p:nvPicPr>
        <p:blipFill>
          <a:blip r:embed="rId3" cstate="print"/>
          <a:srcRect/>
          <a:stretch>
            <a:fillRect/>
          </a:stretch>
        </p:blipFill>
        <p:spPr bwMode="invGray">
          <a:xfrm>
            <a:off x="1254125" y="2373313"/>
            <a:ext cx="7058025" cy="2808287"/>
          </a:xfrm>
          <a:solidFill>
            <a:schemeClr val="bg1"/>
          </a:solidFill>
        </p:spPr>
      </p:pic>
    </p:spTree>
  </p:cSld>
  <p:clrMapOvr>
    <a:masterClrMapping/>
  </p:clrMapOvr>
  <p:transition>
    <p:zoom/>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noFill/>
        </p:spPr>
        <p:txBody>
          <a:bodyPr lIns="90488" tIns="44450" rIns="90488" bIns="44450" anchor="ctr"/>
          <a:lstStyle/>
          <a:p>
            <a:r>
              <a:rPr lang="en-US" sz="1800" smtClean="0"/>
              <a:t>Documents for Lease Financing</a:t>
            </a:r>
          </a:p>
        </p:txBody>
      </p:sp>
      <p:pic>
        <p:nvPicPr>
          <p:cNvPr id="116739" name="Picture 3"/>
          <p:cNvPicPr>
            <a:picLocks noChangeAspect="1" noChangeArrowheads="1"/>
          </p:cNvPicPr>
          <p:nvPr>
            <p:ph idx="1"/>
          </p:nvPr>
        </p:nvPicPr>
        <p:blipFill>
          <a:blip r:embed="rId3" cstate="print"/>
          <a:srcRect/>
          <a:stretch>
            <a:fillRect/>
          </a:stretch>
        </p:blipFill>
        <p:spPr bwMode="invGray">
          <a:xfrm>
            <a:off x="533400" y="2133600"/>
            <a:ext cx="8382000" cy="3733800"/>
          </a:xfrm>
          <a:solidFill>
            <a:schemeClr val="bg1"/>
          </a:solidFill>
        </p:spPr>
      </p:pic>
    </p:spTree>
  </p:cSld>
  <p:clrMapOvr>
    <a:masterClrMapping/>
  </p:clrMapOvr>
  <p:transition>
    <p:zoom/>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en-US" sz="1800" smtClean="0"/>
              <a:t>Documents for Joint Ventures </a:t>
            </a:r>
            <a:br>
              <a:rPr lang="en-US" sz="1800" smtClean="0"/>
            </a:br>
            <a:r>
              <a:rPr lang="en-US" sz="1800" smtClean="0"/>
              <a:t>and Equity Financing</a:t>
            </a:r>
          </a:p>
        </p:txBody>
      </p:sp>
      <p:pic>
        <p:nvPicPr>
          <p:cNvPr id="117763" name="Picture 3"/>
          <p:cNvPicPr>
            <a:picLocks noChangeAspect="1" noChangeArrowheads="1"/>
          </p:cNvPicPr>
          <p:nvPr>
            <p:ph idx="1"/>
          </p:nvPr>
        </p:nvPicPr>
        <p:blipFill>
          <a:blip r:embed="rId3" cstate="print"/>
          <a:srcRect/>
          <a:stretch>
            <a:fillRect/>
          </a:stretch>
        </p:blipFill>
        <p:spPr bwMode="invGray">
          <a:xfrm>
            <a:off x="838200" y="2057400"/>
            <a:ext cx="7924800" cy="4191000"/>
          </a:xfrm>
          <a:solidFill>
            <a:schemeClr val="bg1"/>
          </a:solidFill>
        </p:spPr>
      </p:pic>
    </p:spTree>
  </p:cSld>
  <p:clrMapOvr>
    <a:masterClrMapping/>
  </p:clrMapOvr>
  <p:transition>
    <p:zoom/>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r>
              <a:rPr lang="en-US" smtClean="0"/>
              <a:t>Other Financing Issues</a:t>
            </a:r>
          </a:p>
        </p:txBody>
      </p:sp>
      <p:pic>
        <p:nvPicPr>
          <p:cNvPr id="118787" name="Picture 3"/>
          <p:cNvPicPr>
            <a:picLocks noChangeAspect="1" noChangeArrowheads="1"/>
          </p:cNvPicPr>
          <p:nvPr>
            <p:ph idx="1"/>
          </p:nvPr>
        </p:nvPicPr>
        <p:blipFill>
          <a:blip r:embed="rId3" cstate="print"/>
          <a:srcRect/>
          <a:stretch>
            <a:fillRect/>
          </a:stretch>
        </p:blipFill>
        <p:spPr bwMode="invGray">
          <a:xfrm>
            <a:off x="762000" y="2667000"/>
            <a:ext cx="8153400" cy="2008188"/>
          </a:xfrm>
          <a:solidFill>
            <a:schemeClr val="bg1"/>
          </a:solidFill>
        </p:spPr>
      </p:pic>
    </p:spTree>
  </p:cSld>
  <p:clrMapOvr>
    <a:masterClrMapping/>
  </p:clrMapOvr>
  <p:transition>
    <p:zoom/>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r>
              <a:rPr lang="en-US" smtClean="0"/>
              <a:t>Resources and Contacts</a:t>
            </a:r>
          </a:p>
        </p:txBody>
      </p:sp>
      <p:sp>
        <p:nvSpPr>
          <p:cNvPr id="119811" name="Rectangle 3"/>
          <p:cNvSpPr>
            <a:spLocks noGrp="1" noChangeArrowheads="1"/>
          </p:cNvSpPr>
          <p:nvPr>
            <p:ph type="body" idx="1"/>
          </p:nvPr>
        </p:nvSpPr>
        <p:spPr/>
        <p:txBody>
          <a:bodyPr/>
          <a:lstStyle/>
          <a:p>
            <a:r>
              <a:rPr lang="en-US" smtClean="0"/>
              <a:t>My contacts</a:t>
            </a:r>
          </a:p>
          <a:p>
            <a:pPr lvl="1"/>
            <a:r>
              <a:rPr lang="en-US" smtClean="0"/>
              <a:t>Ed Bodmer</a:t>
            </a:r>
          </a:p>
          <a:p>
            <a:pPr lvl="1"/>
            <a:r>
              <a:rPr lang="en-US" smtClean="0"/>
              <a:t>Phone: +001-630-886-2754</a:t>
            </a:r>
          </a:p>
          <a:p>
            <a:pPr lvl="1"/>
            <a:r>
              <a:rPr lang="en-US" smtClean="0"/>
              <a:t>E-mail: </a:t>
            </a:r>
            <a:r>
              <a:rPr lang="en-US" smtClean="0">
                <a:hlinkClick r:id="rId2"/>
              </a:rPr>
              <a:t>edbodmer@aol.com</a:t>
            </a:r>
            <a:endParaRPr lang="en-US" smtClean="0"/>
          </a:p>
          <a:p>
            <a:r>
              <a:rPr lang="en-US" smtClean="0"/>
              <a:t>Other Sources</a:t>
            </a:r>
          </a:p>
          <a:p>
            <a:pPr lvl="1"/>
            <a:r>
              <a:rPr lang="en-US" smtClean="0"/>
              <a:t>Financial Library – examples of PPA agreements and EPC contracts</a:t>
            </a:r>
          </a:p>
          <a:p>
            <a:pPr lvl="1"/>
            <a:r>
              <a:rPr lang="en-US" smtClean="0">
                <a:hlinkClick r:id="rId3"/>
              </a:rPr>
              <a:t>www.sec.gov.us</a:t>
            </a:r>
            <a:r>
              <a:rPr lang="en-US" smtClean="0"/>
              <a:t> – project finance documents for projects with bond financing</a:t>
            </a:r>
          </a:p>
        </p:txBody>
      </p:sp>
    </p:spTree>
  </p:cSld>
  <p:clrMapOvr>
    <a:masterClrMapping/>
  </p:clrMapOvr>
  <p:transition>
    <p:zo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1501775" y="2568575"/>
            <a:ext cx="2878138" cy="511175"/>
          </a:xfrm>
          <a:prstGeom prst="rect">
            <a:avLst/>
          </a:prstGeom>
          <a:noFill/>
          <a:ln w="57150" cmpd="thickThin">
            <a:solidFill>
              <a:schemeClr val="tx1"/>
            </a:solidFill>
            <a:miter lim="800000"/>
            <a:headEnd/>
            <a:tailEnd/>
          </a:ln>
        </p:spPr>
        <p:txBody>
          <a:bodyPr wrap="none" lIns="90488" tIns="44450" rIns="90488" bIns="44450">
            <a:spAutoFit/>
          </a:bodyPr>
          <a:lstStyle/>
          <a:p>
            <a:pPr algn="l" defTabSz="762000"/>
            <a:r>
              <a:rPr lang="en-AU" sz="2400">
                <a:latin typeface="Times New Roman" pitchFamily="18" charset="0"/>
              </a:rPr>
              <a:t>Kutubu Joint Venture</a:t>
            </a:r>
          </a:p>
        </p:txBody>
      </p:sp>
      <p:sp>
        <p:nvSpPr>
          <p:cNvPr id="16387" name="Rectangle 3"/>
          <p:cNvSpPr>
            <a:spLocks noChangeArrowheads="1"/>
          </p:cNvSpPr>
          <p:nvPr/>
        </p:nvSpPr>
        <p:spPr bwMode="auto">
          <a:xfrm>
            <a:off x="533400" y="1447800"/>
            <a:ext cx="804863" cy="466725"/>
          </a:xfrm>
          <a:prstGeom prst="rect">
            <a:avLst/>
          </a:prstGeom>
          <a:noFill/>
          <a:ln w="12700">
            <a:solidFill>
              <a:schemeClr val="tx1"/>
            </a:solidFill>
            <a:miter lim="800000"/>
            <a:headEnd/>
            <a:tailEnd/>
          </a:ln>
        </p:spPr>
        <p:txBody>
          <a:bodyPr wrap="none" lIns="90488" tIns="44450" rIns="90488" bIns="44450">
            <a:spAutoFit/>
          </a:bodyPr>
          <a:lstStyle/>
          <a:p>
            <a:pPr algn="l" defTabSz="762000"/>
            <a:r>
              <a:rPr lang="en-AU" sz="2400">
                <a:latin typeface="Times New Roman" pitchFamily="18" charset="0"/>
              </a:rPr>
              <a:t>PNG</a:t>
            </a:r>
          </a:p>
        </p:txBody>
      </p:sp>
      <p:sp>
        <p:nvSpPr>
          <p:cNvPr id="16388" name="Rectangle 4"/>
          <p:cNvSpPr>
            <a:spLocks noChangeArrowheads="1"/>
          </p:cNvSpPr>
          <p:nvPr/>
        </p:nvSpPr>
        <p:spPr bwMode="auto">
          <a:xfrm>
            <a:off x="1600200" y="1447800"/>
            <a:ext cx="1243013" cy="466725"/>
          </a:xfrm>
          <a:prstGeom prst="rect">
            <a:avLst/>
          </a:prstGeom>
          <a:noFill/>
          <a:ln w="12700">
            <a:solidFill>
              <a:schemeClr val="tx1"/>
            </a:solidFill>
            <a:miter lim="800000"/>
            <a:headEnd/>
            <a:tailEnd/>
          </a:ln>
        </p:spPr>
        <p:txBody>
          <a:bodyPr wrap="none" lIns="90488" tIns="44450" rIns="90488" bIns="44450">
            <a:spAutoFit/>
          </a:bodyPr>
          <a:lstStyle/>
          <a:p>
            <a:pPr algn="l" defTabSz="762000"/>
            <a:r>
              <a:rPr lang="en-AU" sz="2400">
                <a:latin typeface="Times New Roman" pitchFamily="18" charset="0"/>
              </a:rPr>
              <a:t>Chevron</a:t>
            </a:r>
          </a:p>
        </p:txBody>
      </p:sp>
      <p:sp>
        <p:nvSpPr>
          <p:cNvPr id="16389" name="Rectangle 5"/>
          <p:cNvSpPr>
            <a:spLocks noChangeArrowheads="1"/>
          </p:cNvSpPr>
          <p:nvPr/>
        </p:nvSpPr>
        <p:spPr bwMode="auto">
          <a:xfrm>
            <a:off x="3124200" y="1447800"/>
            <a:ext cx="566738" cy="466725"/>
          </a:xfrm>
          <a:prstGeom prst="rect">
            <a:avLst/>
          </a:prstGeom>
          <a:noFill/>
          <a:ln w="12700">
            <a:solidFill>
              <a:schemeClr val="tx1"/>
            </a:solidFill>
            <a:miter lim="800000"/>
            <a:headEnd/>
            <a:tailEnd/>
          </a:ln>
        </p:spPr>
        <p:txBody>
          <a:bodyPr wrap="none" lIns="90488" tIns="44450" rIns="90488" bIns="44450">
            <a:spAutoFit/>
          </a:bodyPr>
          <a:lstStyle/>
          <a:p>
            <a:pPr algn="l" defTabSz="762000"/>
            <a:r>
              <a:rPr lang="en-AU" sz="2400">
                <a:latin typeface="Times New Roman" pitchFamily="18" charset="0"/>
              </a:rPr>
              <a:t>BP</a:t>
            </a:r>
          </a:p>
        </p:txBody>
      </p:sp>
      <p:sp>
        <p:nvSpPr>
          <p:cNvPr id="16390" name="Rectangle 6"/>
          <p:cNvSpPr>
            <a:spLocks noChangeArrowheads="1"/>
          </p:cNvSpPr>
          <p:nvPr/>
        </p:nvSpPr>
        <p:spPr bwMode="auto">
          <a:xfrm>
            <a:off x="3962400" y="1447800"/>
            <a:ext cx="787400" cy="466725"/>
          </a:xfrm>
          <a:prstGeom prst="rect">
            <a:avLst/>
          </a:prstGeom>
          <a:noFill/>
          <a:ln w="12700">
            <a:solidFill>
              <a:schemeClr val="tx1"/>
            </a:solidFill>
            <a:miter lim="800000"/>
            <a:headEnd/>
            <a:tailEnd/>
          </a:ln>
        </p:spPr>
        <p:txBody>
          <a:bodyPr wrap="none" lIns="90488" tIns="44450" rIns="90488" bIns="44450">
            <a:spAutoFit/>
          </a:bodyPr>
          <a:lstStyle/>
          <a:p>
            <a:pPr algn="l" defTabSz="762000"/>
            <a:r>
              <a:rPr lang="en-AU" sz="2400">
                <a:latin typeface="Times New Roman" pitchFamily="18" charset="0"/>
              </a:rPr>
              <a:t>BHP</a:t>
            </a:r>
          </a:p>
        </p:txBody>
      </p:sp>
      <p:sp>
        <p:nvSpPr>
          <p:cNvPr id="16391" name="Rectangle 7"/>
          <p:cNvSpPr>
            <a:spLocks noChangeArrowheads="1"/>
          </p:cNvSpPr>
          <p:nvPr/>
        </p:nvSpPr>
        <p:spPr bwMode="auto">
          <a:xfrm>
            <a:off x="5334000" y="2514600"/>
            <a:ext cx="1497013" cy="466725"/>
          </a:xfrm>
          <a:prstGeom prst="rect">
            <a:avLst/>
          </a:prstGeom>
          <a:noFill/>
          <a:ln w="12700">
            <a:solidFill>
              <a:schemeClr val="tx1"/>
            </a:solidFill>
            <a:miter lim="800000"/>
            <a:headEnd/>
            <a:tailEnd/>
          </a:ln>
        </p:spPr>
        <p:txBody>
          <a:bodyPr wrap="none" lIns="90488" tIns="44450" rIns="90488" bIns="44450">
            <a:spAutoFit/>
          </a:bodyPr>
          <a:lstStyle/>
          <a:p>
            <a:pPr algn="l" defTabSz="762000"/>
            <a:r>
              <a:rPr lang="en-AU" sz="2400">
                <a:latin typeface="Times New Roman" pitchFamily="18" charset="0"/>
              </a:rPr>
              <a:t>Mitsubishi</a:t>
            </a:r>
          </a:p>
        </p:txBody>
      </p:sp>
      <p:sp>
        <p:nvSpPr>
          <p:cNvPr id="16392" name="Arc 8"/>
          <p:cNvSpPr>
            <a:spLocks/>
          </p:cNvSpPr>
          <p:nvPr/>
        </p:nvSpPr>
        <p:spPr bwMode="auto">
          <a:xfrm>
            <a:off x="714375" y="1925638"/>
            <a:ext cx="755650" cy="603250"/>
          </a:xfrm>
          <a:custGeom>
            <a:avLst/>
            <a:gdLst>
              <a:gd name="T0" fmla="*/ 924814232 w 21600"/>
              <a:gd name="T1" fmla="*/ 470527010 h 21600"/>
              <a:gd name="T2" fmla="*/ 0 w 21600"/>
              <a:gd name="T3" fmla="*/ 0 h 21600"/>
              <a:gd name="T4" fmla="*/ 924814232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type="triangle" w="med" len="med"/>
            <a:tailEnd/>
          </a:ln>
        </p:spPr>
        <p:txBody>
          <a:bodyPr wrap="none" anchor="ctr"/>
          <a:lstStyle/>
          <a:p>
            <a:endParaRPr lang="en-US"/>
          </a:p>
        </p:txBody>
      </p:sp>
      <p:sp>
        <p:nvSpPr>
          <p:cNvPr id="16393" name="Rectangle 9"/>
          <p:cNvSpPr>
            <a:spLocks noChangeArrowheads="1"/>
          </p:cNvSpPr>
          <p:nvPr/>
        </p:nvSpPr>
        <p:spPr bwMode="auto">
          <a:xfrm>
            <a:off x="61913" y="2667000"/>
            <a:ext cx="922337" cy="333375"/>
          </a:xfrm>
          <a:prstGeom prst="rect">
            <a:avLst/>
          </a:prstGeom>
          <a:noFill/>
          <a:ln w="12700">
            <a:noFill/>
            <a:miter lim="800000"/>
            <a:headEnd/>
            <a:tailEnd/>
          </a:ln>
        </p:spPr>
        <p:txBody>
          <a:bodyPr wrap="none" lIns="90488" tIns="44450" rIns="90488" bIns="44450">
            <a:spAutoFit/>
          </a:bodyPr>
          <a:lstStyle/>
          <a:p>
            <a:pPr algn="l" defTabSz="762000"/>
            <a:r>
              <a:rPr lang="en-AU" sz="1600">
                <a:latin typeface="Times New Roman" pitchFamily="18" charset="0"/>
              </a:rPr>
              <a:t>0&gt;22.5%</a:t>
            </a:r>
          </a:p>
        </p:txBody>
      </p:sp>
      <p:sp>
        <p:nvSpPr>
          <p:cNvPr id="16394" name="Arc 10"/>
          <p:cNvSpPr>
            <a:spLocks/>
          </p:cNvSpPr>
          <p:nvPr/>
        </p:nvSpPr>
        <p:spPr bwMode="auto">
          <a:xfrm>
            <a:off x="1628775" y="1925638"/>
            <a:ext cx="146050" cy="603250"/>
          </a:xfrm>
          <a:custGeom>
            <a:avLst/>
            <a:gdLst>
              <a:gd name="T0" fmla="*/ 6677243 w 21600"/>
              <a:gd name="T1" fmla="*/ 470527010 h 21600"/>
              <a:gd name="T2" fmla="*/ 0 w 21600"/>
              <a:gd name="T3" fmla="*/ 0 h 21600"/>
              <a:gd name="T4" fmla="*/ 6677243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type="triangle" w="med" len="med"/>
            <a:tailEnd/>
          </a:ln>
        </p:spPr>
        <p:txBody>
          <a:bodyPr wrap="none" anchor="ctr"/>
          <a:lstStyle/>
          <a:p>
            <a:endParaRPr lang="en-US"/>
          </a:p>
        </p:txBody>
      </p:sp>
      <p:sp>
        <p:nvSpPr>
          <p:cNvPr id="16395" name="Rectangle 11"/>
          <p:cNvSpPr>
            <a:spLocks noChangeArrowheads="1"/>
          </p:cNvSpPr>
          <p:nvPr/>
        </p:nvSpPr>
        <p:spPr bwMode="auto">
          <a:xfrm>
            <a:off x="1682750" y="2078038"/>
            <a:ext cx="1023938" cy="333375"/>
          </a:xfrm>
          <a:prstGeom prst="rect">
            <a:avLst/>
          </a:prstGeom>
          <a:noFill/>
          <a:ln w="12700">
            <a:noFill/>
            <a:miter lim="800000"/>
            <a:headEnd/>
            <a:tailEnd/>
          </a:ln>
        </p:spPr>
        <p:txBody>
          <a:bodyPr wrap="none" lIns="90488" tIns="44450" rIns="90488" bIns="44450">
            <a:spAutoFit/>
          </a:bodyPr>
          <a:lstStyle/>
          <a:p>
            <a:pPr algn="l" defTabSz="762000"/>
            <a:r>
              <a:rPr lang="en-AU" sz="1600">
                <a:latin typeface="Times New Roman" pitchFamily="18" charset="0"/>
              </a:rPr>
              <a:t>25&gt;19.4%</a:t>
            </a:r>
          </a:p>
        </p:txBody>
      </p:sp>
      <p:sp>
        <p:nvSpPr>
          <p:cNvPr id="16396" name="Arc 12"/>
          <p:cNvSpPr>
            <a:spLocks/>
          </p:cNvSpPr>
          <p:nvPr/>
        </p:nvSpPr>
        <p:spPr bwMode="auto">
          <a:xfrm>
            <a:off x="2847975" y="1933575"/>
            <a:ext cx="527050" cy="603250"/>
          </a:xfrm>
          <a:custGeom>
            <a:avLst/>
            <a:gdLst>
              <a:gd name="T0" fmla="*/ 0 w 21600"/>
              <a:gd name="T1" fmla="*/ 470527010 h 21600"/>
              <a:gd name="T2" fmla="*/ 312851984 w 21600"/>
              <a:gd name="T3" fmla="*/ 0 h 21600"/>
              <a:gd name="T4" fmla="*/ 313796380 w 21600"/>
              <a:gd name="T5" fmla="*/ 47052701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696"/>
                  <a:pt x="9631" y="35"/>
                  <a:pt x="21535" y="0"/>
                </a:cubicBezTo>
              </a:path>
              <a:path w="21600" h="21600" stroke="0" extrusionOk="0">
                <a:moveTo>
                  <a:pt x="0" y="21600"/>
                </a:moveTo>
                <a:cubicBezTo>
                  <a:pt x="0" y="9696"/>
                  <a:pt x="9631" y="35"/>
                  <a:pt x="21535" y="0"/>
                </a:cubicBezTo>
                <a:lnTo>
                  <a:pt x="21600" y="21600"/>
                </a:lnTo>
                <a:close/>
              </a:path>
            </a:pathLst>
          </a:custGeom>
          <a:noFill/>
          <a:ln w="12700" cap="rnd">
            <a:solidFill>
              <a:schemeClr val="tx1"/>
            </a:solidFill>
            <a:round/>
            <a:headEnd type="triangle" w="med" len="med"/>
            <a:tailEnd/>
          </a:ln>
        </p:spPr>
        <p:txBody>
          <a:bodyPr wrap="none" anchor="ctr"/>
          <a:lstStyle/>
          <a:p>
            <a:endParaRPr lang="en-US"/>
          </a:p>
        </p:txBody>
      </p:sp>
      <p:sp>
        <p:nvSpPr>
          <p:cNvPr id="16397" name="Rectangle 13"/>
          <p:cNvSpPr>
            <a:spLocks noChangeArrowheads="1"/>
          </p:cNvSpPr>
          <p:nvPr/>
        </p:nvSpPr>
        <p:spPr bwMode="auto">
          <a:xfrm>
            <a:off x="2901950" y="2078038"/>
            <a:ext cx="1023938" cy="333375"/>
          </a:xfrm>
          <a:prstGeom prst="rect">
            <a:avLst/>
          </a:prstGeom>
          <a:noFill/>
          <a:ln w="12700">
            <a:noFill/>
            <a:miter lim="800000"/>
            <a:headEnd/>
            <a:tailEnd/>
          </a:ln>
        </p:spPr>
        <p:txBody>
          <a:bodyPr wrap="none" lIns="90488" tIns="44450" rIns="90488" bIns="44450">
            <a:spAutoFit/>
          </a:bodyPr>
          <a:lstStyle/>
          <a:p>
            <a:pPr algn="l" defTabSz="762000"/>
            <a:r>
              <a:rPr lang="en-AU" sz="1600">
                <a:latin typeface="Times New Roman" pitchFamily="18" charset="0"/>
              </a:rPr>
              <a:t>25&gt;19.4%</a:t>
            </a:r>
          </a:p>
        </p:txBody>
      </p:sp>
      <p:sp>
        <p:nvSpPr>
          <p:cNvPr id="16398" name="Arc 14"/>
          <p:cNvSpPr>
            <a:spLocks/>
          </p:cNvSpPr>
          <p:nvPr/>
        </p:nvSpPr>
        <p:spPr bwMode="auto">
          <a:xfrm>
            <a:off x="3914775" y="1933575"/>
            <a:ext cx="679450" cy="603250"/>
          </a:xfrm>
          <a:custGeom>
            <a:avLst/>
            <a:gdLst>
              <a:gd name="T0" fmla="*/ 0 w 21600"/>
              <a:gd name="T1" fmla="*/ 470527010 h 21600"/>
              <a:gd name="T2" fmla="*/ 670746506 w 21600"/>
              <a:gd name="T3" fmla="*/ 0 h 21600"/>
              <a:gd name="T4" fmla="*/ 672302698 w 21600"/>
              <a:gd name="T5" fmla="*/ 47052701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690"/>
                  <a:pt x="9640" y="27"/>
                  <a:pt x="21550" y="0"/>
                </a:cubicBezTo>
              </a:path>
              <a:path w="21600" h="21600" stroke="0" extrusionOk="0">
                <a:moveTo>
                  <a:pt x="0" y="21600"/>
                </a:moveTo>
                <a:cubicBezTo>
                  <a:pt x="0" y="9690"/>
                  <a:pt x="9640" y="27"/>
                  <a:pt x="21550" y="0"/>
                </a:cubicBezTo>
                <a:lnTo>
                  <a:pt x="21600" y="21600"/>
                </a:lnTo>
                <a:close/>
              </a:path>
            </a:pathLst>
          </a:custGeom>
          <a:noFill/>
          <a:ln w="12700" cap="rnd">
            <a:solidFill>
              <a:schemeClr val="tx1"/>
            </a:solidFill>
            <a:round/>
            <a:headEnd type="triangle" w="med" len="med"/>
            <a:tailEnd/>
          </a:ln>
        </p:spPr>
        <p:txBody>
          <a:bodyPr wrap="none" anchor="ctr"/>
          <a:lstStyle/>
          <a:p>
            <a:endParaRPr lang="en-US"/>
          </a:p>
        </p:txBody>
      </p:sp>
      <p:sp>
        <p:nvSpPr>
          <p:cNvPr id="16399" name="Rectangle 15"/>
          <p:cNvSpPr>
            <a:spLocks noChangeArrowheads="1"/>
          </p:cNvSpPr>
          <p:nvPr/>
        </p:nvSpPr>
        <p:spPr bwMode="auto">
          <a:xfrm>
            <a:off x="3968750" y="2078038"/>
            <a:ext cx="1074738" cy="577850"/>
          </a:xfrm>
          <a:prstGeom prst="rect">
            <a:avLst/>
          </a:prstGeom>
          <a:noFill/>
          <a:ln w="12700">
            <a:noFill/>
            <a:miter lim="800000"/>
            <a:headEnd/>
            <a:tailEnd/>
          </a:ln>
        </p:spPr>
        <p:txBody>
          <a:bodyPr wrap="none" lIns="90488" tIns="44450" rIns="90488" bIns="44450">
            <a:spAutoFit/>
          </a:bodyPr>
          <a:lstStyle/>
          <a:p>
            <a:pPr algn="l" defTabSz="762000"/>
            <a:r>
              <a:rPr lang="en-AU" sz="1600">
                <a:latin typeface="Times New Roman" pitchFamily="18" charset="0"/>
              </a:rPr>
              <a:t>12.5&gt;9.7%</a:t>
            </a:r>
          </a:p>
          <a:p>
            <a:pPr algn="l" defTabSz="762000" latinLnBrk="1"/>
            <a:endParaRPr lang="en-AU" sz="1600">
              <a:latin typeface="Times New Roman" pitchFamily="18" charset="0"/>
            </a:endParaRPr>
          </a:p>
        </p:txBody>
      </p:sp>
      <p:sp>
        <p:nvSpPr>
          <p:cNvPr id="16400" name="Arc 16"/>
          <p:cNvSpPr>
            <a:spLocks/>
          </p:cNvSpPr>
          <p:nvPr/>
        </p:nvSpPr>
        <p:spPr bwMode="auto">
          <a:xfrm>
            <a:off x="4371975" y="2619375"/>
            <a:ext cx="908050" cy="69850"/>
          </a:xfrm>
          <a:custGeom>
            <a:avLst/>
            <a:gdLst>
              <a:gd name="T0" fmla="*/ 0 w 21600"/>
              <a:gd name="T1" fmla="*/ 730453 h 21600"/>
              <a:gd name="T2" fmla="*/ 1601980558 w 21600"/>
              <a:gd name="T3" fmla="*/ 0 h 21600"/>
              <a:gd name="T4" fmla="*/ 1604802911 w 21600"/>
              <a:gd name="T5" fmla="*/ 73045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685"/>
                  <a:pt x="9647" y="20"/>
                  <a:pt x="21562" y="0"/>
                </a:cubicBezTo>
              </a:path>
              <a:path w="21600" h="21600" stroke="0" extrusionOk="0">
                <a:moveTo>
                  <a:pt x="0" y="21600"/>
                </a:moveTo>
                <a:cubicBezTo>
                  <a:pt x="0" y="9685"/>
                  <a:pt x="9647" y="20"/>
                  <a:pt x="21562" y="0"/>
                </a:cubicBezTo>
                <a:lnTo>
                  <a:pt x="21600" y="21600"/>
                </a:lnTo>
                <a:close/>
              </a:path>
            </a:pathLst>
          </a:custGeom>
          <a:noFill/>
          <a:ln w="12700" cap="rnd">
            <a:solidFill>
              <a:schemeClr val="tx1"/>
            </a:solidFill>
            <a:round/>
            <a:headEnd type="triangle" w="med" len="med"/>
            <a:tailEnd/>
          </a:ln>
        </p:spPr>
        <p:txBody>
          <a:bodyPr wrap="none" anchor="ctr"/>
          <a:lstStyle/>
          <a:p>
            <a:endParaRPr lang="en-US"/>
          </a:p>
        </p:txBody>
      </p:sp>
      <p:sp>
        <p:nvSpPr>
          <p:cNvPr id="16401" name="Rectangle 17"/>
          <p:cNvSpPr>
            <a:spLocks noChangeArrowheads="1"/>
          </p:cNvSpPr>
          <p:nvPr/>
        </p:nvSpPr>
        <p:spPr bwMode="auto">
          <a:xfrm>
            <a:off x="4425950" y="2687638"/>
            <a:ext cx="973138" cy="333375"/>
          </a:xfrm>
          <a:prstGeom prst="rect">
            <a:avLst/>
          </a:prstGeom>
          <a:noFill/>
          <a:ln w="12700">
            <a:noFill/>
            <a:miter lim="800000"/>
            <a:headEnd/>
            <a:tailEnd/>
          </a:ln>
        </p:spPr>
        <p:txBody>
          <a:bodyPr wrap="none" lIns="90488" tIns="44450" rIns="90488" bIns="44450">
            <a:spAutoFit/>
          </a:bodyPr>
          <a:lstStyle/>
          <a:p>
            <a:pPr algn="l" defTabSz="762000"/>
            <a:r>
              <a:rPr lang="en-AU" sz="1600">
                <a:latin typeface="Times New Roman" pitchFamily="18" charset="0"/>
              </a:rPr>
              <a:t>6.3&gt;4.8%</a:t>
            </a:r>
          </a:p>
        </p:txBody>
      </p:sp>
      <p:sp>
        <p:nvSpPr>
          <p:cNvPr id="16402" name="Rectangle 18"/>
          <p:cNvSpPr>
            <a:spLocks noChangeArrowheads="1"/>
          </p:cNvSpPr>
          <p:nvPr/>
        </p:nvSpPr>
        <p:spPr bwMode="auto">
          <a:xfrm>
            <a:off x="434975" y="3635375"/>
            <a:ext cx="1616075" cy="511175"/>
          </a:xfrm>
          <a:prstGeom prst="rect">
            <a:avLst/>
          </a:prstGeom>
          <a:noFill/>
          <a:ln w="57150" cmpd="thickThin">
            <a:solidFill>
              <a:schemeClr val="tx1"/>
            </a:solidFill>
            <a:miter lim="800000"/>
            <a:headEnd/>
            <a:tailEnd/>
          </a:ln>
        </p:spPr>
        <p:txBody>
          <a:bodyPr wrap="none" lIns="90488" tIns="44450" rIns="90488" bIns="44450">
            <a:spAutoFit/>
          </a:bodyPr>
          <a:lstStyle/>
          <a:p>
            <a:pPr algn="l" defTabSz="762000"/>
            <a:r>
              <a:rPr lang="en-AU" sz="2400" b="1">
                <a:latin typeface="Times New Roman" pitchFamily="18" charset="0"/>
              </a:rPr>
              <a:t>Oil Search</a:t>
            </a:r>
          </a:p>
        </p:txBody>
      </p:sp>
      <p:sp>
        <p:nvSpPr>
          <p:cNvPr id="16403" name="Rectangle 19"/>
          <p:cNvSpPr>
            <a:spLocks noChangeArrowheads="1"/>
          </p:cNvSpPr>
          <p:nvPr/>
        </p:nvSpPr>
        <p:spPr bwMode="auto">
          <a:xfrm>
            <a:off x="5083175" y="3635375"/>
            <a:ext cx="1406525" cy="511175"/>
          </a:xfrm>
          <a:prstGeom prst="rect">
            <a:avLst/>
          </a:prstGeom>
          <a:noFill/>
          <a:ln w="57150" cmpd="thickThin">
            <a:solidFill>
              <a:schemeClr val="tx1"/>
            </a:solidFill>
            <a:miter lim="800000"/>
            <a:headEnd/>
            <a:tailEnd/>
          </a:ln>
        </p:spPr>
        <p:txBody>
          <a:bodyPr wrap="none" lIns="90488" tIns="44450" rIns="90488" bIns="44450">
            <a:spAutoFit/>
          </a:bodyPr>
          <a:lstStyle/>
          <a:p>
            <a:pPr algn="l" defTabSz="762000"/>
            <a:r>
              <a:rPr lang="en-AU" sz="2400" b="1">
                <a:latin typeface="Times New Roman" pitchFamily="18" charset="0"/>
              </a:rPr>
              <a:t>Ampolex</a:t>
            </a:r>
          </a:p>
        </p:txBody>
      </p:sp>
      <p:sp>
        <p:nvSpPr>
          <p:cNvPr id="16404" name="Arc 20"/>
          <p:cNvSpPr>
            <a:spLocks/>
          </p:cNvSpPr>
          <p:nvPr/>
        </p:nvSpPr>
        <p:spPr bwMode="auto">
          <a:xfrm>
            <a:off x="3686175" y="3068638"/>
            <a:ext cx="1365250" cy="527050"/>
          </a:xfrm>
          <a:custGeom>
            <a:avLst/>
            <a:gdLst>
              <a:gd name="T0" fmla="*/ 2147483647 w 21600"/>
              <a:gd name="T1" fmla="*/ 313796380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a:tailEnd type="triangle" w="med" len="med"/>
          </a:ln>
        </p:spPr>
        <p:txBody>
          <a:bodyPr wrap="none" anchor="ctr"/>
          <a:lstStyle/>
          <a:p>
            <a:endParaRPr lang="en-US"/>
          </a:p>
        </p:txBody>
      </p:sp>
      <p:sp>
        <p:nvSpPr>
          <p:cNvPr id="16405" name="Rectangle 21"/>
          <p:cNvSpPr>
            <a:spLocks noChangeArrowheads="1"/>
          </p:cNvSpPr>
          <p:nvPr/>
        </p:nvSpPr>
        <p:spPr bwMode="auto">
          <a:xfrm>
            <a:off x="1454150" y="3144838"/>
            <a:ext cx="922338" cy="333375"/>
          </a:xfrm>
          <a:prstGeom prst="rect">
            <a:avLst/>
          </a:prstGeom>
          <a:noFill/>
          <a:ln w="12700">
            <a:noFill/>
            <a:miter lim="800000"/>
            <a:headEnd/>
            <a:tailEnd/>
          </a:ln>
        </p:spPr>
        <p:txBody>
          <a:bodyPr wrap="none" lIns="90488" tIns="44450" rIns="90488" bIns="44450">
            <a:spAutoFit/>
          </a:bodyPr>
          <a:lstStyle/>
          <a:p>
            <a:pPr algn="l" defTabSz="762000"/>
            <a:r>
              <a:rPr lang="en-AU" sz="1600">
                <a:latin typeface="Times New Roman" pitchFamily="18" charset="0"/>
              </a:rPr>
              <a:t>10&gt;7.7%</a:t>
            </a:r>
          </a:p>
        </p:txBody>
      </p:sp>
      <p:sp>
        <p:nvSpPr>
          <p:cNvPr id="16406" name="Rectangle 22"/>
          <p:cNvSpPr>
            <a:spLocks noChangeArrowheads="1"/>
          </p:cNvSpPr>
          <p:nvPr/>
        </p:nvSpPr>
        <p:spPr bwMode="auto">
          <a:xfrm>
            <a:off x="4044950" y="3144838"/>
            <a:ext cx="1176338" cy="333375"/>
          </a:xfrm>
          <a:prstGeom prst="rect">
            <a:avLst/>
          </a:prstGeom>
          <a:noFill/>
          <a:ln w="12700">
            <a:noFill/>
            <a:miter lim="800000"/>
            <a:headEnd/>
            <a:tailEnd/>
          </a:ln>
        </p:spPr>
        <p:txBody>
          <a:bodyPr wrap="none" lIns="90488" tIns="44450" rIns="90488" bIns="44450">
            <a:spAutoFit/>
          </a:bodyPr>
          <a:lstStyle/>
          <a:p>
            <a:pPr algn="l" defTabSz="762000"/>
            <a:r>
              <a:rPr lang="en-AU" sz="1600">
                <a:latin typeface="Times New Roman" pitchFamily="18" charset="0"/>
              </a:rPr>
              <a:t>21.1&gt;16.5%</a:t>
            </a:r>
          </a:p>
        </p:txBody>
      </p:sp>
      <p:sp>
        <p:nvSpPr>
          <p:cNvPr id="16407" name="Rectangle 23"/>
          <p:cNvSpPr>
            <a:spLocks noChangeArrowheads="1"/>
          </p:cNvSpPr>
          <p:nvPr/>
        </p:nvSpPr>
        <p:spPr bwMode="auto">
          <a:xfrm>
            <a:off x="3124200" y="5151438"/>
            <a:ext cx="828675" cy="406400"/>
          </a:xfrm>
          <a:prstGeom prst="rect">
            <a:avLst/>
          </a:prstGeom>
          <a:noFill/>
          <a:ln w="12700">
            <a:solidFill>
              <a:schemeClr val="tx1"/>
            </a:solidFill>
            <a:miter lim="800000"/>
            <a:headEnd/>
            <a:tailEnd/>
          </a:ln>
        </p:spPr>
        <p:txBody>
          <a:bodyPr wrap="none" lIns="90488" tIns="44450" rIns="90488" bIns="44450">
            <a:spAutoFit/>
          </a:bodyPr>
          <a:lstStyle/>
          <a:p>
            <a:pPr algn="l" defTabSz="762000"/>
            <a:r>
              <a:rPr lang="en-AU" sz="2000">
                <a:latin typeface="Times New Roman" pitchFamily="18" charset="0"/>
              </a:rPr>
              <a:t>Banks</a:t>
            </a:r>
          </a:p>
        </p:txBody>
      </p:sp>
      <p:sp>
        <p:nvSpPr>
          <p:cNvPr id="16408" name="Oval 24"/>
          <p:cNvSpPr>
            <a:spLocks noChangeArrowheads="1"/>
          </p:cNvSpPr>
          <p:nvPr/>
        </p:nvSpPr>
        <p:spPr bwMode="auto">
          <a:xfrm>
            <a:off x="2770188" y="4370388"/>
            <a:ext cx="2044700" cy="444500"/>
          </a:xfrm>
          <a:prstGeom prst="ellipse">
            <a:avLst/>
          </a:prstGeom>
          <a:noFill/>
          <a:ln w="12700">
            <a:solidFill>
              <a:schemeClr val="tx1"/>
            </a:solidFill>
            <a:round/>
            <a:headEnd/>
            <a:tailEnd/>
          </a:ln>
        </p:spPr>
        <p:txBody>
          <a:bodyPr wrap="none" anchor="ctr"/>
          <a:lstStyle/>
          <a:p>
            <a:endParaRPr lang="en-US"/>
          </a:p>
        </p:txBody>
      </p:sp>
      <p:sp>
        <p:nvSpPr>
          <p:cNvPr id="16409" name="Rectangle 25"/>
          <p:cNvSpPr>
            <a:spLocks noChangeArrowheads="1"/>
          </p:cNvSpPr>
          <p:nvPr/>
        </p:nvSpPr>
        <p:spPr bwMode="auto">
          <a:xfrm>
            <a:off x="2825750" y="4395788"/>
            <a:ext cx="1976438" cy="393700"/>
          </a:xfrm>
          <a:prstGeom prst="rect">
            <a:avLst/>
          </a:prstGeom>
          <a:noFill/>
          <a:ln w="12700">
            <a:noFill/>
            <a:miter lim="800000"/>
            <a:headEnd/>
            <a:tailEnd/>
          </a:ln>
        </p:spPr>
        <p:txBody>
          <a:bodyPr wrap="none" lIns="90488" tIns="44450" rIns="90488" bIns="44450">
            <a:spAutoFit/>
          </a:bodyPr>
          <a:lstStyle/>
          <a:p>
            <a:pPr algn="l" defTabSz="762000"/>
            <a:r>
              <a:rPr lang="en-AU" sz="2000">
                <a:latin typeface="Times New Roman" pitchFamily="18" charset="0"/>
              </a:rPr>
              <a:t>Project Financing</a:t>
            </a:r>
          </a:p>
        </p:txBody>
      </p:sp>
      <p:sp>
        <p:nvSpPr>
          <p:cNvPr id="16410" name="Line 26"/>
          <p:cNvSpPr>
            <a:spLocks noChangeShapeType="1"/>
          </p:cNvSpPr>
          <p:nvPr/>
        </p:nvSpPr>
        <p:spPr bwMode="auto">
          <a:xfrm flipV="1">
            <a:off x="3525838" y="4814888"/>
            <a:ext cx="0" cy="317500"/>
          </a:xfrm>
          <a:prstGeom prst="line">
            <a:avLst/>
          </a:prstGeom>
          <a:noFill/>
          <a:ln w="12700">
            <a:solidFill>
              <a:schemeClr val="tx1"/>
            </a:solidFill>
            <a:round/>
            <a:headEnd/>
            <a:tailEnd type="triangle" w="med" len="med"/>
          </a:ln>
        </p:spPr>
        <p:txBody>
          <a:bodyPr wrap="none" anchor="ctr"/>
          <a:lstStyle/>
          <a:p>
            <a:endParaRPr lang="en-US"/>
          </a:p>
        </p:txBody>
      </p:sp>
      <p:sp>
        <p:nvSpPr>
          <p:cNvPr id="16411" name="Oval 27"/>
          <p:cNvSpPr>
            <a:spLocks noChangeArrowheads="1"/>
          </p:cNvSpPr>
          <p:nvPr/>
        </p:nvSpPr>
        <p:spPr bwMode="auto">
          <a:xfrm>
            <a:off x="2541588" y="3608388"/>
            <a:ext cx="1511300" cy="596900"/>
          </a:xfrm>
          <a:prstGeom prst="ellipse">
            <a:avLst/>
          </a:prstGeom>
          <a:noFill/>
          <a:ln w="12700">
            <a:solidFill>
              <a:schemeClr val="tx1"/>
            </a:solidFill>
            <a:round/>
            <a:headEnd/>
            <a:tailEnd/>
          </a:ln>
        </p:spPr>
        <p:txBody>
          <a:bodyPr wrap="none" anchor="ctr"/>
          <a:lstStyle/>
          <a:p>
            <a:endParaRPr lang="en-US"/>
          </a:p>
        </p:txBody>
      </p:sp>
      <p:sp>
        <p:nvSpPr>
          <p:cNvPr id="16412" name="Arc 28"/>
          <p:cNvSpPr>
            <a:spLocks/>
          </p:cNvSpPr>
          <p:nvPr/>
        </p:nvSpPr>
        <p:spPr bwMode="auto">
          <a:xfrm>
            <a:off x="630238" y="3068638"/>
            <a:ext cx="831850" cy="527050"/>
          </a:xfrm>
          <a:custGeom>
            <a:avLst/>
            <a:gdLst>
              <a:gd name="T0" fmla="*/ 1233750487 w 21600"/>
              <a:gd name="T1" fmla="*/ 0 h 21600"/>
              <a:gd name="T2" fmla="*/ 0 w 21600"/>
              <a:gd name="T3" fmla="*/ 31379638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12700" cap="rnd">
            <a:solidFill>
              <a:schemeClr val="tx1"/>
            </a:solidFill>
            <a:round/>
            <a:headEnd type="triangle" w="med" len="med"/>
            <a:tailEnd/>
          </a:ln>
        </p:spPr>
        <p:txBody>
          <a:bodyPr wrap="none" anchor="ctr"/>
          <a:lstStyle/>
          <a:p>
            <a:endParaRPr lang="en-US"/>
          </a:p>
        </p:txBody>
      </p:sp>
      <p:sp>
        <p:nvSpPr>
          <p:cNvPr id="16413" name="Line 29"/>
          <p:cNvSpPr>
            <a:spLocks noChangeShapeType="1"/>
          </p:cNvSpPr>
          <p:nvPr/>
        </p:nvSpPr>
        <p:spPr bwMode="auto">
          <a:xfrm>
            <a:off x="2084388" y="4141788"/>
            <a:ext cx="825500" cy="292100"/>
          </a:xfrm>
          <a:prstGeom prst="line">
            <a:avLst/>
          </a:prstGeom>
          <a:noFill/>
          <a:ln w="12700">
            <a:solidFill>
              <a:schemeClr val="tx1"/>
            </a:solidFill>
            <a:round/>
            <a:headEnd type="triangle" w="med" len="med"/>
            <a:tailEnd/>
          </a:ln>
        </p:spPr>
        <p:txBody>
          <a:bodyPr wrap="none" anchor="ctr"/>
          <a:lstStyle/>
          <a:p>
            <a:endParaRPr lang="en-US"/>
          </a:p>
        </p:txBody>
      </p:sp>
      <p:sp>
        <p:nvSpPr>
          <p:cNvPr id="16414" name="Line 30"/>
          <p:cNvSpPr>
            <a:spLocks noChangeShapeType="1"/>
          </p:cNvSpPr>
          <p:nvPr/>
        </p:nvSpPr>
        <p:spPr bwMode="auto">
          <a:xfrm flipV="1">
            <a:off x="4675188" y="4129088"/>
            <a:ext cx="368300" cy="317500"/>
          </a:xfrm>
          <a:prstGeom prst="line">
            <a:avLst/>
          </a:prstGeom>
          <a:noFill/>
          <a:ln w="12700">
            <a:solidFill>
              <a:schemeClr val="tx1"/>
            </a:solidFill>
            <a:round/>
            <a:headEnd/>
            <a:tailEnd type="triangle" w="med" len="med"/>
          </a:ln>
        </p:spPr>
        <p:txBody>
          <a:bodyPr wrap="none" anchor="ctr"/>
          <a:lstStyle/>
          <a:p>
            <a:endParaRPr lang="en-US"/>
          </a:p>
        </p:txBody>
      </p:sp>
      <p:sp>
        <p:nvSpPr>
          <p:cNvPr id="16415" name="Line 31"/>
          <p:cNvSpPr>
            <a:spLocks noChangeShapeType="1"/>
          </p:cNvSpPr>
          <p:nvPr/>
        </p:nvSpPr>
        <p:spPr bwMode="auto">
          <a:xfrm>
            <a:off x="2084388" y="3836988"/>
            <a:ext cx="444500" cy="63500"/>
          </a:xfrm>
          <a:prstGeom prst="line">
            <a:avLst/>
          </a:prstGeom>
          <a:noFill/>
          <a:ln w="12700">
            <a:solidFill>
              <a:schemeClr val="tx1"/>
            </a:solidFill>
            <a:round/>
            <a:headEnd/>
            <a:tailEnd type="triangle" w="med" len="med"/>
          </a:ln>
        </p:spPr>
        <p:txBody>
          <a:bodyPr wrap="none" anchor="ctr"/>
          <a:lstStyle/>
          <a:p>
            <a:endParaRPr lang="en-US"/>
          </a:p>
        </p:txBody>
      </p:sp>
      <p:sp>
        <p:nvSpPr>
          <p:cNvPr id="16416" name="Line 32"/>
          <p:cNvSpPr>
            <a:spLocks noChangeShapeType="1"/>
          </p:cNvSpPr>
          <p:nvPr/>
        </p:nvSpPr>
        <p:spPr bwMode="auto">
          <a:xfrm flipH="1">
            <a:off x="4052888" y="3836988"/>
            <a:ext cx="1003300" cy="63500"/>
          </a:xfrm>
          <a:prstGeom prst="line">
            <a:avLst/>
          </a:prstGeom>
          <a:noFill/>
          <a:ln w="12700">
            <a:solidFill>
              <a:schemeClr val="tx1"/>
            </a:solidFill>
            <a:round/>
            <a:headEnd/>
            <a:tailEnd type="triangle" w="med" len="med"/>
          </a:ln>
        </p:spPr>
        <p:txBody>
          <a:bodyPr wrap="none" anchor="ctr"/>
          <a:lstStyle/>
          <a:p>
            <a:endParaRPr lang="en-US"/>
          </a:p>
        </p:txBody>
      </p:sp>
      <p:sp>
        <p:nvSpPr>
          <p:cNvPr id="16417" name="Arc 33"/>
          <p:cNvSpPr>
            <a:spLocks/>
          </p:cNvSpPr>
          <p:nvPr/>
        </p:nvSpPr>
        <p:spPr bwMode="auto">
          <a:xfrm>
            <a:off x="2619375" y="4059238"/>
            <a:ext cx="527050" cy="1289050"/>
          </a:xfrm>
          <a:custGeom>
            <a:avLst/>
            <a:gdLst>
              <a:gd name="T0" fmla="*/ 313796380 w 21600"/>
              <a:gd name="T1" fmla="*/ 2147483647 h 21600"/>
              <a:gd name="T2" fmla="*/ 0 w 21600"/>
              <a:gd name="T3" fmla="*/ 0 h 21600"/>
              <a:gd name="T4" fmla="*/ 31379638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prstDash val="lgDash"/>
            <a:round/>
            <a:headEnd type="triangle" w="med" len="med"/>
            <a:tailEnd/>
          </a:ln>
        </p:spPr>
        <p:txBody>
          <a:bodyPr wrap="none" anchor="ctr"/>
          <a:lstStyle/>
          <a:p>
            <a:endParaRPr lang="en-US"/>
          </a:p>
        </p:txBody>
      </p:sp>
      <p:sp>
        <p:nvSpPr>
          <p:cNvPr id="16418" name="Rectangle 34"/>
          <p:cNvSpPr>
            <a:spLocks noChangeArrowheads="1"/>
          </p:cNvSpPr>
          <p:nvPr/>
        </p:nvSpPr>
        <p:spPr bwMode="auto">
          <a:xfrm>
            <a:off x="387350" y="4624388"/>
            <a:ext cx="1301750" cy="393700"/>
          </a:xfrm>
          <a:prstGeom prst="rect">
            <a:avLst/>
          </a:prstGeom>
          <a:noFill/>
          <a:ln w="12700">
            <a:noFill/>
            <a:miter lim="800000"/>
            <a:headEnd/>
            <a:tailEnd/>
          </a:ln>
        </p:spPr>
        <p:txBody>
          <a:bodyPr wrap="none" lIns="90488" tIns="44450" rIns="90488" bIns="44450">
            <a:spAutoFit/>
          </a:bodyPr>
          <a:lstStyle/>
          <a:p>
            <a:pPr algn="l" defTabSz="762000"/>
            <a:r>
              <a:rPr lang="en-AU" sz="2000">
                <a:latin typeface="Times New Roman" pitchFamily="18" charset="0"/>
              </a:rPr>
              <a:t>Escrow a/c</a:t>
            </a:r>
          </a:p>
        </p:txBody>
      </p:sp>
      <p:sp>
        <p:nvSpPr>
          <p:cNvPr id="16419" name="Oval 35"/>
          <p:cNvSpPr>
            <a:spLocks noChangeArrowheads="1"/>
          </p:cNvSpPr>
          <p:nvPr/>
        </p:nvSpPr>
        <p:spPr bwMode="auto">
          <a:xfrm>
            <a:off x="407988" y="4598988"/>
            <a:ext cx="1282700" cy="444500"/>
          </a:xfrm>
          <a:prstGeom prst="ellipse">
            <a:avLst/>
          </a:prstGeom>
          <a:noFill/>
          <a:ln w="12700">
            <a:solidFill>
              <a:schemeClr val="tx1"/>
            </a:solidFill>
            <a:round/>
            <a:headEnd/>
            <a:tailEnd/>
          </a:ln>
        </p:spPr>
        <p:txBody>
          <a:bodyPr wrap="none" anchor="ctr"/>
          <a:lstStyle/>
          <a:p>
            <a:endParaRPr lang="en-US"/>
          </a:p>
        </p:txBody>
      </p:sp>
      <p:sp>
        <p:nvSpPr>
          <p:cNvPr id="16420" name="Arc 36"/>
          <p:cNvSpPr>
            <a:spLocks/>
          </p:cNvSpPr>
          <p:nvPr/>
        </p:nvSpPr>
        <p:spPr bwMode="auto">
          <a:xfrm>
            <a:off x="409575" y="4143375"/>
            <a:ext cx="222250" cy="603250"/>
          </a:xfrm>
          <a:custGeom>
            <a:avLst/>
            <a:gdLst>
              <a:gd name="T0" fmla="*/ 0 w 21600"/>
              <a:gd name="T1" fmla="*/ 470570244 h 21599"/>
              <a:gd name="T2" fmla="*/ 23361975 w 21600"/>
              <a:gd name="T3" fmla="*/ 0 h 21599"/>
              <a:gd name="T4" fmla="*/ 23529774 w 21600"/>
              <a:gd name="T5" fmla="*/ 470570244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99"/>
                </a:moveTo>
                <a:cubicBezTo>
                  <a:pt x="0" y="9729"/>
                  <a:pt x="9577" y="84"/>
                  <a:pt x="21445" y="-1"/>
                </a:cubicBezTo>
              </a:path>
              <a:path w="21600" h="21599" stroke="0" extrusionOk="0">
                <a:moveTo>
                  <a:pt x="0" y="21599"/>
                </a:moveTo>
                <a:cubicBezTo>
                  <a:pt x="0" y="9729"/>
                  <a:pt x="9577" y="84"/>
                  <a:pt x="21445" y="-1"/>
                </a:cubicBezTo>
                <a:lnTo>
                  <a:pt x="21600" y="21599"/>
                </a:lnTo>
                <a:close/>
              </a:path>
            </a:pathLst>
          </a:custGeom>
          <a:noFill/>
          <a:ln w="12700" cap="rnd">
            <a:solidFill>
              <a:schemeClr val="tx1"/>
            </a:solidFill>
            <a:prstDash val="sysDot"/>
            <a:round/>
            <a:headEnd type="triangle" w="med" len="med"/>
            <a:tailEnd/>
          </a:ln>
        </p:spPr>
        <p:txBody>
          <a:bodyPr wrap="none" anchor="ctr"/>
          <a:lstStyle/>
          <a:p>
            <a:endParaRPr lang="en-US"/>
          </a:p>
        </p:txBody>
      </p:sp>
      <p:sp>
        <p:nvSpPr>
          <p:cNvPr id="16421" name="Arc 37"/>
          <p:cNvSpPr>
            <a:spLocks/>
          </p:cNvSpPr>
          <p:nvPr/>
        </p:nvSpPr>
        <p:spPr bwMode="auto">
          <a:xfrm>
            <a:off x="1704975" y="4897438"/>
            <a:ext cx="1365250" cy="603250"/>
          </a:xfrm>
          <a:custGeom>
            <a:avLst/>
            <a:gdLst>
              <a:gd name="T0" fmla="*/ 2147483647 w 21600"/>
              <a:gd name="T1" fmla="*/ 470527010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prstDash val="sysDot"/>
            <a:round/>
            <a:headEnd type="triangle" w="med" len="med"/>
            <a:tailEnd/>
          </a:ln>
        </p:spPr>
        <p:txBody>
          <a:bodyPr wrap="none" anchor="ctr"/>
          <a:lstStyle/>
          <a:p>
            <a:endParaRPr lang="en-US"/>
          </a:p>
        </p:txBody>
      </p:sp>
      <p:sp>
        <p:nvSpPr>
          <p:cNvPr id="16422" name="Oval 38"/>
          <p:cNvSpPr>
            <a:spLocks noChangeArrowheads="1"/>
          </p:cNvSpPr>
          <p:nvPr/>
        </p:nvSpPr>
        <p:spPr bwMode="auto">
          <a:xfrm>
            <a:off x="4979988" y="4598988"/>
            <a:ext cx="1435100" cy="673100"/>
          </a:xfrm>
          <a:prstGeom prst="ellipse">
            <a:avLst/>
          </a:prstGeom>
          <a:noFill/>
          <a:ln w="12700">
            <a:solidFill>
              <a:schemeClr val="tx1"/>
            </a:solidFill>
            <a:round/>
            <a:headEnd/>
            <a:tailEnd/>
          </a:ln>
        </p:spPr>
        <p:txBody>
          <a:bodyPr wrap="none" anchor="ctr"/>
          <a:lstStyle/>
          <a:p>
            <a:endParaRPr lang="en-US"/>
          </a:p>
        </p:txBody>
      </p:sp>
      <p:sp>
        <p:nvSpPr>
          <p:cNvPr id="16423" name="Arc 39"/>
          <p:cNvSpPr>
            <a:spLocks/>
          </p:cNvSpPr>
          <p:nvPr/>
        </p:nvSpPr>
        <p:spPr bwMode="auto">
          <a:xfrm>
            <a:off x="5667375" y="4143375"/>
            <a:ext cx="679450" cy="450850"/>
          </a:xfrm>
          <a:custGeom>
            <a:avLst/>
            <a:gdLst>
              <a:gd name="T0" fmla="*/ 0 w 21600"/>
              <a:gd name="T1" fmla="*/ 196421331 h 21600"/>
              <a:gd name="T2" fmla="*/ 670746506 w 21600"/>
              <a:gd name="T3" fmla="*/ 0 h 21600"/>
              <a:gd name="T4" fmla="*/ 672302698 w 21600"/>
              <a:gd name="T5" fmla="*/ 19642133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690"/>
                  <a:pt x="9640" y="27"/>
                  <a:pt x="21550" y="0"/>
                </a:cubicBezTo>
              </a:path>
              <a:path w="21600" h="21600" stroke="0" extrusionOk="0">
                <a:moveTo>
                  <a:pt x="0" y="21600"/>
                </a:moveTo>
                <a:cubicBezTo>
                  <a:pt x="0" y="9690"/>
                  <a:pt x="9640" y="27"/>
                  <a:pt x="21550" y="0"/>
                </a:cubicBezTo>
                <a:lnTo>
                  <a:pt x="21600" y="21600"/>
                </a:lnTo>
                <a:close/>
              </a:path>
            </a:pathLst>
          </a:custGeom>
          <a:noFill/>
          <a:ln w="12700" cap="rnd">
            <a:solidFill>
              <a:schemeClr val="tx1"/>
            </a:solidFill>
            <a:prstDash val="sysDot"/>
            <a:round/>
            <a:headEnd type="triangle" w="med" len="med"/>
            <a:tailEnd/>
          </a:ln>
        </p:spPr>
        <p:txBody>
          <a:bodyPr wrap="none" anchor="ctr"/>
          <a:lstStyle/>
          <a:p>
            <a:endParaRPr lang="en-US"/>
          </a:p>
        </p:txBody>
      </p:sp>
      <p:sp>
        <p:nvSpPr>
          <p:cNvPr id="16424" name="Arc 40"/>
          <p:cNvSpPr>
            <a:spLocks/>
          </p:cNvSpPr>
          <p:nvPr/>
        </p:nvSpPr>
        <p:spPr bwMode="auto">
          <a:xfrm>
            <a:off x="3906838" y="5202238"/>
            <a:ext cx="1289050" cy="298450"/>
          </a:xfrm>
          <a:custGeom>
            <a:avLst/>
            <a:gdLst>
              <a:gd name="T0" fmla="*/ 2147483647 w 21600"/>
              <a:gd name="T1" fmla="*/ 0 h 21600"/>
              <a:gd name="T2" fmla="*/ 0 w 21600"/>
              <a:gd name="T3" fmla="*/ 56977995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12700" cap="rnd">
            <a:solidFill>
              <a:schemeClr val="tx1"/>
            </a:solidFill>
            <a:prstDash val="sysDot"/>
            <a:round/>
            <a:headEnd/>
            <a:tailEnd type="triangle" w="med" len="med"/>
          </a:ln>
        </p:spPr>
        <p:txBody>
          <a:bodyPr wrap="none" anchor="ctr"/>
          <a:lstStyle/>
          <a:p>
            <a:endParaRPr lang="en-US"/>
          </a:p>
        </p:txBody>
      </p:sp>
      <p:sp>
        <p:nvSpPr>
          <p:cNvPr id="4120617" name="Rectangle 41"/>
          <p:cNvSpPr>
            <a:spLocks noChangeArrowheads="1"/>
          </p:cNvSpPr>
          <p:nvPr/>
        </p:nvSpPr>
        <p:spPr bwMode="auto">
          <a:xfrm>
            <a:off x="1066800" y="5303838"/>
            <a:ext cx="773113" cy="406400"/>
          </a:xfrm>
          <a:prstGeom prst="rect">
            <a:avLst/>
          </a:prstGeom>
          <a:noFill/>
          <a:ln w="12700">
            <a:solidFill>
              <a:schemeClr val="tx1"/>
            </a:solidFill>
            <a:miter lim="800000"/>
            <a:headEnd/>
            <a:tailEnd/>
          </a:ln>
          <a:effectLst>
            <a:outerShdw dist="35921" dir="2700000" algn="ctr" rotWithShape="0">
              <a:schemeClr val="bg2"/>
            </a:outerShdw>
          </a:effectLst>
        </p:spPr>
        <p:txBody>
          <a:bodyPr wrap="none" lIns="90488" tIns="44450" rIns="90488" bIns="44450">
            <a:spAutoFit/>
          </a:bodyPr>
          <a:lstStyle/>
          <a:p>
            <a:pPr algn="l" defTabSz="762000">
              <a:defRPr/>
            </a:pPr>
            <a:r>
              <a:rPr lang="en-AU" sz="2000">
                <a:latin typeface="Times New Roman" pitchFamily="18" charset="0"/>
              </a:rPr>
              <a:t>OPIC</a:t>
            </a:r>
          </a:p>
        </p:txBody>
      </p:sp>
      <p:sp>
        <p:nvSpPr>
          <p:cNvPr id="4120618" name="Rectangle 42"/>
          <p:cNvSpPr>
            <a:spLocks noChangeArrowheads="1"/>
          </p:cNvSpPr>
          <p:nvPr/>
        </p:nvSpPr>
        <p:spPr bwMode="auto">
          <a:xfrm>
            <a:off x="4800600" y="5608638"/>
            <a:ext cx="744538" cy="406400"/>
          </a:xfrm>
          <a:prstGeom prst="rect">
            <a:avLst/>
          </a:prstGeom>
          <a:noFill/>
          <a:ln w="12700">
            <a:solidFill>
              <a:schemeClr val="tx1"/>
            </a:solidFill>
            <a:miter lim="800000"/>
            <a:headEnd/>
            <a:tailEnd/>
          </a:ln>
          <a:effectLst>
            <a:outerShdw dist="35921" dir="2700000" algn="ctr" rotWithShape="0">
              <a:schemeClr val="bg2"/>
            </a:outerShdw>
          </a:effectLst>
        </p:spPr>
        <p:txBody>
          <a:bodyPr wrap="none" lIns="90488" tIns="44450" rIns="90488" bIns="44450">
            <a:spAutoFit/>
          </a:bodyPr>
          <a:lstStyle/>
          <a:p>
            <a:pPr algn="l" defTabSz="762000">
              <a:defRPr/>
            </a:pPr>
            <a:r>
              <a:rPr lang="en-AU" sz="2000">
                <a:latin typeface="Times New Roman" pitchFamily="18" charset="0"/>
              </a:rPr>
              <a:t>EFIC</a:t>
            </a:r>
          </a:p>
        </p:txBody>
      </p:sp>
      <p:sp>
        <p:nvSpPr>
          <p:cNvPr id="16427" name="Oval 43"/>
          <p:cNvSpPr>
            <a:spLocks noChangeArrowheads="1"/>
          </p:cNvSpPr>
          <p:nvPr/>
        </p:nvSpPr>
        <p:spPr bwMode="auto">
          <a:xfrm>
            <a:off x="3276600" y="5791200"/>
            <a:ext cx="901700" cy="520700"/>
          </a:xfrm>
          <a:prstGeom prst="ellipse">
            <a:avLst/>
          </a:prstGeom>
          <a:noFill/>
          <a:ln w="12700">
            <a:solidFill>
              <a:schemeClr val="tx1"/>
            </a:solidFill>
            <a:round/>
            <a:headEnd/>
            <a:tailEnd/>
          </a:ln>
        </p:spPr>
        <p:txBody>
          <a:bodyPr wrap="none" anchor="ctr"/>
          <a:lstStyle/>
          <a:p>
            <a:endParaRPr lang="en-US"/>
          </a:p>
        </p:txBody>
      </p:sp>
      <p:sp>
        <p:nvSpPr>
          <p:cNvPr id="4120620" name="Rectangle 44"/>
          <p:cNvSpPr>
            <a:spLocks noChangeArrowheads="1"/>
          </p:cNvSpPr>
          <p:nvPr/>
        </p:nvSpPr>
        <p:spPr bwMode="auto">
          <a:xfrm>
            <a:off x="3429000" y="5867400"/>
            <a:ext cx="576263" cy="393700"/>
          </a:xfrm>
          <a:prstGeom prst="rect">
            <a:avLst/>
          </a:prstGeom>
          <a:noFill/>
          <a:ln w="12700">
            <a:noFill/>
            <a:miter lim="800000"/>
            <a:headEnd/>
            <a:tailEnd/>
          </a:ln>
          <a:effectLst>
            <a:outerShdw dist="35921" dir="2700000" algn="ctr" rotWithShape="0">
              <a:schemeClr val="bg2"/>
            </a:outerShdw>
          </a:effectLst>
        </p:spPr>
        <p:txBody>
          <a:bodyPr lIns="90488" tIns="44450" rIns="90488" bIns="44450">
            <a:spAutoFit/>
          </a:bodyPr>
          <a:lstStyle/>
          <a:p>
            <a:pPr algn="l" defTabSz="762000">
              <a:defRPr/>
            </a:pPr>
            <a:r>
              <a:rPr lang="en-AU" sz="2000">
                <a:latin typeface="Times New Roman" pitchFamily="18" charset="0"/>
              </a:rPr>
              <a:t>PRI</a:t>
            </a:r>
          </a:p>
        </p:txBody>
      </p:sp>
      <p:sp>
        <p:nvSpPr>
          <p:cNvPr id="16429" name="Line 45"/>
          <p:cNvSpPr>
            <a:spLocks noChangeShapeType="1"/>
          </p:cNvSpPr>
          <p:nvPr/>
        </p:nvSpPr>
        <p:spPr bwMode="auto">
          <a:xfrm>
            <a:off x="1855788" y="5665788"/>
            <a:ext cx="1435100" cy="292100"/>
          </a:xfrm>
          <a:prstGeom prst="line">
            <a:avLst/>
          </a:prstGeom>
          <a:noFill/>
          <a:ln w="12700">
            <a:solidFill>
              <a:schemeClr val="tx1"/>
            </a:solidFill>
            <a:round/>
            <a:headEnd/>
            <a:tailEnd type="triangle" w="med" len="med"/>
          </a:ln>
        </p:spPr>
        <p:txBody>
          <a:bodyPr wrap="none" anchor="ctr"/>
          <a:lstStyle/>
          <a:p>
            <a:endParaRPr lang="en-US"/>
          </a:p>
        </p:txBody>
      </p:sp>
      <p:sp>
        <p:nvSpPr>
          <p:cNvPr id="16430" name="Line 46"/>
          <p:cNvSpPr>
            <a:spLocks noChangeShapeType="1"/>
          </p:cNvSpPr>
          <p:nvPr/>
        </p:nvSpPr>
        <p:spPr bwMode="auto">
          <a:xfrm flipH="1">
            <a:off x="4129088" y="5818188"/>
            <a:ext cx="622300" cy="139700"/>
          </a:xfrm>
          <a:prstGeom prst="line">
            <a:avLst/>
          </a:prstGeom>
          <a:noFill/>
          <a:ln w="12700">
            <a:solidFill>
              <a:schemeClr val="tx1"/>
            </a:solidFill>
            <a:round/>
            <a:headEnd/>
            <a:tailEnd type="triangle" w="med" len="med"/>
          </a:ln>
        </p:spPr>
        <p:txBody>
          <a:bodyPr wrap="none" anchor="ctr"/>
          <a:lstStyle/>
          <a:p>
            <a:endParaRPr lang="en-US"/>
          </a:p>
        </p:txBody>
      </p:sp>
      <p:sp>
        <p:nvSpPr>
          <p:cNvPr id="16431" name="Line 47"/>
          <p:cNvSpPr>
            <a:spLocks noChangeShapeType="1"/>
          </p:cNvSpPr>
          <p:nvPr/>
        </p:nvSpPr>
        <p:spPr bwMode="auto">
          <a:xfrm flipV="1">
            <a:off x="3525838" y="5500688"/>
            <a:ext cx="0" cy="241300"/>
          </a:xfrm>
          <a:prstGeom prst="line">
            <a:avLst/>
          </a:prstGeom>
          <a:noFill/>
          <a:ln w="12700">
            <a:solidFill>
              <a:schemeClr val="tx1"/>
            </a:solidFill>
            <a:round/>
            <a:headEnd/>
            <a:tailEnd type="triangle" w="med" len="med"/>
          </a:ln>
        </p:spPr>
        <p:txBody>
          <a:bodyPr wrap="none" anchor="ctr"/>
          <a:lstStyle/>
          <a:p>
            <a:endParaRPr lang="en-US"/>
          </a:p>
        </p:txBody>
      </p:sp>
      <p:sp>
        <p:nvSpPr>
          <p:cNvPr id="16432" name="Arc 48"/>
          <p:cNvSpPr>
            <a:spLocks/>
          </p:cNvSpPr>
          <p:nvPr/>
        </p:nvSpPr>
        <p:spPr bwMode="auto">
          <a:xfrm>
            <a:off x="4364038" y="3089275"/>
            <a:ext cx="3486150" cy="590550"/>
          </a:xfrm>
          <a:custGeom>
            <a:avLst/>
            <a:gdLst>
              <a:gd name="T0" fmla="*/ 0 w 21600"/>
              <a:gd name="T1" fmla="*/ 0 h 21600"/>
              <a:gd name="T2" fmla="*/ 2147483647 w 21600"/>
              <a:gd name="T3" fmla="*/ 441430607 h 21600"/>
              <a:gd name="T4" fmla="*/ 0 w 21600"/>
              <a:gd name="T5" fmla="*/ 44143060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cap="rnd" cmpd="dbl">
            <a:solidFill>
              <a:schemeClr val="tx1"/>
            </a:solidFill>
            <a:round/>
            <a:headEnd/>
            <a:tailEnd/>
          </a:ln>
        </p:spPr>
        <p:txBody>
          <a:bodyPr wrap="none" anchor="ctr"/>
          <a:lstStyle/>
          <a:p>
            <a:endParaRPr lang="en-US"/>
          </a:p>
        </p:txBody>
      </p:sp>
      <p:sp>
        <p:nvSpPr>
          <p:cNvPr id="16433" name="Rectangle 49"/>
          <p:cNvSpPr>
            <a:spLocks noChangeArrowheads="1"/>
          </p:cNvSpPr>
          <p:nvPr/>
        </p:nvSpPr>
        <p:spPr bwMode="auto">
          <a:xfrm>
            <a:off x="7164388" y="3506788"/>
            <a:ext cx="2147887" cy="393700"/>
          </a:xfrm>
          <a:prstGeom prst="rect">
            <a:avLst/>
          </a:prstGeom>
          <a:noFill/>
          <a:ln w="12700">
            <a:noFill/>
            <a:miter lim="800000"/>
            <a:headEnd/>
            <a:tailEnd/>
          </a:ln>
        </p:spPr>
        <p:txBody>
          <a:bodyPr lIns="90488" tIns="44450" rIns="90488" bIns="44450">
            <a:spAutoFit/>
          </a:bodyPr>
          <a:lstStyle/>
          <a:p>
            <a:pPr algn="l" defTabSz="762000"/>
            <a:r>
              <a:rPr lang="en-AU" sz="2000">
                <a:latin typeface="Times New Roman" pitchFamily="18" charset="0"/>
              </a:rPr>
              <a:t>Export Pipeline</a:t>
            </a:r>
          </a:p>
        </p:txBody>
      </p:sp>
      <p:sp>
        <p:nvSpPr>
          <p:cNvPr id="16434" name="Rectangle 50"/>
          <p:cNvSpPr>
            <a:spLocks noChangeArrowheads="1"/>
          </p:cNvSpPr>
          <p:nvPr/>
        </p:nvSpPr>
        <p:spPr bwMode="auto">
          <a:xfrm>
            <a:off x="7315200" y="3962400"/>
            <a:ext cx="885825" cy="393700"/>
          </a:xfrm>
          <a:prstGeom prst="rect">
            <a:avLst/>
          </a:prstGeom>
          <a:noFill/>
          <a:ln w="12700">
            <a:noFill/>
            <a:miter lim="800000"/>
            <a:headEnd/>
            <a:tailEnd/>
          </a:ln>
        </p:spPr>
        <p:txBody>
          <a:bodyPr wrap="none" lIns="90488" tIns="44450" rIns="90488" bIns="44450">
            <a:spAutoFit/>
          </a:bodyPr>
          <a:lstStyle/>
          <a:p>
            <a:pPr algn="l" defTabSz="762000"/>
            <a:r>
              <a:rPr lang="en-AU" sz="2000">
                <a:latin typeface="Times New Roman" pitchFamily="18" charset="0"/>
              </a:rPr>
              <a:t>Kumul</a:t>
            </a:r>
          </a:p>
        </p:txBody>
      </p:sp>
      <p:sp>
        <p:nvSpPr>
          <p:cNvPr id="16435" name="Rectangle 51"/>
          <p:cNvSpPr>
            <a:spLocks noChangeArrowheads="1"/>
          </p:cNvSpPr>
          <p:nvPr/>
        </p:nvSpPr>
        <p:spPr bwMode="auto">
          <a:xfrm>
            <a:off x="6935788" y="5060950"/>
            <a:ext cx="2074862" cy="638175"/>
          </a:xfrm>
          <a:prstGeom prst="rect">
            <a:avLst/>
          </a:prstGeom>
          <a:noFill/>
          <a:ln w="12700">
            <a:noFill/>
            <a:miter lim="800000"/>
            <a:headEnd/>
            <a:tailEnd/>
          </a:ln>
        </p:spPr>
        <p:txBody>
          <a:bodyPr lIns="90488" tIns="44450" rIns="90488" bIns="44450">
            <a:spAutoFit/>
          </a:bodyPr>
          <a:lstStyle/>
          <a:p>
            <a:pPr algn="l" defTabSz="762000"/>
            <a:r>
              <a:rPr lang="en-AU" sz="1800">
                <a:latin typeface="Times New Roman" pitchFamily="18" charset="0"/>
              </a:rPr>
              <a:t>PNG Oil Refinery</a:t>
            </a:r>
          </a:p>
          <a:p>
            <a:pPr algn="l" defTabSz="762000"/>
            <a:r>
              <a:rPr lang="en-AU" sz="1800">
                <a:latin typeface="Times New Roman" pitchFamily="18" charset="0"/>
              </a:rPr>
              <a:t>     Port Moresby</a:t>
            </a:r>
          </a:p>
        </p:txBody>
      </p:sp>
      <p:sp>
        <p:nvSpPr>
          <p:cNvPr id="16436" name="Line 52"/>
          <p:cNvSpPr>
            <a:spLocks noChangeShapeType="1"/>
          </p:cNvSpPr>
          <p:nvPr/>
        </p:nvSpPr>
        <p:spPr bwMode="auto">
          <a:xfrm>
            <a:off x="7848600" y="4343400"/>
            <a:ext cx="0" cy="673100"/>
          </a:xfrm>
          <a:prstGeom prst="line">
            <a:avLst/>
          </a:prstGeom>
          <a:noFill/>
          <a:ln w="12700">
            <a:solidFill>
              <a:schemeClr val="tx1"/>
            </a:solidFill>
            <a:prstDash val="dashDot"/>
            <a:round/>
            <a:headEnd/>
            <a:tailEnd type="triangle" w="med" len="med"/>
          </a:ln>
        </p:spPr>
        <p:txBody>
          <a:bodyPr wrap="none" anchor="ctr"/>
          <a:lstStyle/>
          <a:p>
            <a:endParaRPr lang="en-US"/>
          </a:p>
        </p:txBody>
      </p:sp>
      <p:sp>
        <p:nvSpPr>
          <p:cNvPr id="16437" name="Rectangle 53"/>
          <p:cNvSpPr>
            <a:spLocks noGrp="1" noChangeArrowheads="1"/>
          </p:cNvSpPr>
          <p:nvPr>
            <p:ph type="title"/>
          </p:nvPr>
        </p:nvSpPr>
        <p:spPr/>
        <p:txBody>
          <a:bodyPr/>
          <a:lstStyle/>
          <a:p>
            <a:r>
              <a:rPr lang="en-US" smtClean="0"/>
              <a:t>Kutubu :</a:t>
            </a:r>
            <a:br>
              <a:rPr lang="en-US" smtClean="0"/>
            </a:br>
            <a:r>
              <a:rPr lang="en-US" smtClean="0"/>
              <a:t>Ampolex and Oil Search</a:t>
            </a:r>
          </a:p>
        </p:txBody>
      </p:sp>
      <p:sp>
        <p:nvSpPr>
          <p:cNvPr id="16438" name="Rectangle 54"/>
          <p:cNvSpPr>
            <a:spLocks noChangeArrowheads="1"/>
          </p:cNvSpPr>
          <p:nvPr/>
        </p:nvSpPr>
        <p:spPr bwMode="auto">
          <a:xfrm>
            <a:off x="2438400" y="3657600"/>
            <a:ext cx="1676400" cy="457200"/>
          </a:xfrm>
          <a:prstGeom prst="rect">
            <a:avLst/>
          </a:prstGeom>
          <a:noFill/>
          <a:ln w="12700">
            <a:noFill/>
            <a:miter lim="800000"/>
            <a:headEnd type="none" w="sm" len="sm"/>
            <a:tailEnd type="none" w="sm" len="sm"/>
          </a:ln>
        </p:spPr>
        <p:txBody>
          <a:bodyPr>
            <a:spAutoFit/>
          </a:bodyPr>
          <a:lstStyle/>
          <a:p>
            <a:r>
              <a:rPr lang="en-AU"/>
              <a:t>Offshore</a:t>
            </a:r>
          </a:p>
          <a:p>
            <a:r>
              <a:rPr lang="en-AU"/>
              <a:t>Proceeds a/c</a:t>
            </a:r>
          </a:p>
        </p:txBody>
      </p:sp>
      <p:sp>
        <p:nvSpPr>
          <p:cNvPr id="16439" name="Rectangle 55"/>
          <p:cNvSpPr>
            <a:spLocks noChangeArrowheads="1"/>
          </p:cNvSpPr>
          <p:nvPr/>
        </p:nvSpPr>
        <p:spPr bwMode="auto">
          <a:xfrm>
            <a:off x="5105400" y="4724400"/>
            <a:ext cx="1371600" cy="457200"/>
          </a:xfrm>
          <a:prstGeom prst="rect">
            <a:avLst/>
          </a:prstGeom>
          <a:noFill/>
          <a:ln w="12700">
            <a:noFill/>
            <a:miter lim="800000"/>
            <a:headEnd type="none" w="sm" len="sm"/>
            <a:tailEnd type="none" w="sm" len="sm"/>
          </a:ln>
        </p:spPr>
        <p:txBody>
          <a:bodyPr>
            <a:spAutoFit/>
          </a:bodyPr>
          <a:lstStyle/>
          <a:p>
            <a:r>
              <a:rPr lang="en-AU"/>
              <a:t>PRI Top-up</a:t>
            </a:r>
          </a:p>
          <a:p>
            <a:r>
              <a:rPr lang="en-AU"/>
              <a:t>Guarantee</a:t>
            </a:r>
          </a:p>
        </p:txBody>
      </p:sp>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ctrTitle"/>
          </p:nvPr>
        </p:nvSpPr>
        <p:spPr/>
        <p:txBody>
          <a:bodyPr/>
          <a:lstStyle/>
          <a:p>
            <a:r>
              <a:rPr lang="en-US" smtClean="0"/>
              <a:t> Analysis of Contracts</a:t>
            </a:r>
          </a:p>
        </p:txBody>
      </p:sp>
    </p:spTree>
  </p:cSld>
  <p:clrMapOvr>
    <a:masterClrMapping/>
  </p:clrMapOvr>
  <p:transition>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mtClean="0"/>
              <a:t>Credit Analysis of Contracts in Project Finance</a:t>
            </a:r>
          </a:p>
        </p:txBody>
      </p:sp>
      <p:sp>
        <p:nvSpPr>
          <p:cNvPr id="18435" name="Rectangle 3"/>
          <p:cNvSpPr>
            <a:spLocks noGrp="1" noChangeArrowheads="1"/>
          </p:cNvSpPr>
          <p:nvPr>
            <p:ph type="body" idx="1"/>
          </p:nvPr>
        </p:nvSpPr>
        <p:spPr/>
        <p:txBody>
          <a:bodyPr/>
          <a:lstStyle/>
          <a:p>
            <a:r>
              <a:rPr lang="en-US" smtClean="0"/>
              <a:t>The primary objective is to determine whether and how contracts protect project cash flows from market and operating conditions. </a:t>
            </a:r>
          </a:p>
          <a:p>
            <a:pPr lvl="1"/>
            <a:r>
              <a:rPr lang="en-US" smtClean="0"/>
              <a:t>The secondary objective is to determine whether the obligations created by each contract address the project's operating risk characteristics and mesh correctly with other project contracts. </a:t>
            </a:r>
          </a:p>
          <a:p>
            <a:pPr lvl="1"/>
            <a:r>
              <a:rPr lang="en-US" smtClean="0"/>
              <a:t>There must be an assessment of whether the project contracts impose conditions on a project that inadvertently create a risk to lenders. For instance, a gas supply agreement for a power plant may create take-or-pay liabilities that are not in any way hedged by the project's power purchase agreement.</a:t>
            </a:r>
          </a:p>
          <a:p>
            <a:r>
              <a:rPr lang="en-US" smtClean="0"/>
              <a:t>Revenue contracts that allow certain operating conditions to reduce fixed payments place lenders at risk.   </a:t>
            </a:r>
          </a:p>
        </p:txBody>
      </p:sp>
    </p:spTree>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mtClean="0"/>
              <a:t>Consistency Between Contracts </a:t>
            </a:r>
          </a:p>
        </p:txBody>
      </p:sp>
      <p:sp>
        <p:nvSpPr>
          <p:cNvPr id="19459" name="Rectangle 3"/>
          <p:cNvSpPr>
            <a:spLocks noGrp="1" noChangeArrowheads="1"/>
          </p:cNvSpPr>
          <p:nvPr>
            <p:ph type="body" idx="1"/>
          </p:nvPr>
        </p:nvSpPr>
        <p:spPr/>
        <p:txBody>
          <a:bodyPr/>
          <a:lstStyle/>
          <a:p>
            <a:pPr marL="406400" indent="-406400"/>
            <a:r>
              <a:rPr lang="en-US" smtClean="0"/>
              <a:t>Required contracts</a:t>
            </a:r>
          </a:p>
          <a:p>
            <a:pPr marL="635000" lvl="1" indent="165100"/>
            <a:r>
              <a:rPr lang="en-US" smtClean="0"/>
              <a:t>If there is a revenue contract, then a supply contract is necessary, while if there is no revenue contract, a supply contract may increase risk</a:t>
            </a:r>
          </a:p>
          <a:p>
            <a:pPr marL="406400" indent="-406400"/>
            <a:r>
              <a:rPr lang="en-US" smtClean="0"/>
              <a:t>Consistency between contracts</a:t>
            </a:r>
          </a:p>
          <a:p>
            <a:pPr marL="635000" lvl="1" indent="165100"/>
            <a:r>
              <a:rPr lang="en-US" smtClean="0"/>
              <a:t>Variable charges in the revenue contract should be consistent with the true cost structure of the project.  If the project is using natural gas, the variable charge should move with the price of natural gas.</a:t>
            </a:r>
          </a:p>
          <a:p>
            <a:pPr marL="406400" indent="-406400"/>
            <a:r>
              <a:rPr lang="en-US" smtClean="0"/>
              <a:t>Requirement to hedge in futures markets</a:t>
            </a:r>
          </a:p>
          <a:p>
            <a:pPr marL="635000" lvl="1" indent="165100"/>
            <a:r>
              <a:rPr lang="en-US" smtClean="0"/>
              <a:t>Prices and costs can be hedged (interest rates, oil prices, natural gas prices, copper prices etc.)</a:t>
            </a:r>
          </a:p>
        </p:txBody>
      </p:sp>
    </p:spTree>
  </p:cSld>
  <p:clrMapOvr>
    <a:masterClrMapping/>
  </p:clrMapOvr>
  <p:transition>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Line 2"/>
          <p:cNvSpPr>
            <a:spLocks noChangeShapeType="1"/>
          </p:cNvSpPr>
          <p:nvPr/>
        </p:nvSpPr>
        <p:spPr bwMode="auto">
          <a:xfrm flipV="1">
            <a:off x="4572000" y="3962400"/>
            <a:ext cx="0" cy="1219200"/>
          </a:xfrm>
          <a:prstGeom prst="line">
            <a:avLst/>
          </a:prstGeom>
          <a:noFill/>
          <a:ln w="9525">
            <a:solidFill>
              <a:schemeClr val="tx1"/>
            </a:solidFill>
            <a:round/>
            <a:headEnd type="triangle" w="med" len="med"/>
            <a:tailEnd/>
          </a:ln>
        </p:spPr>
        <p:txBody>
          <a:bodyPr/>
          <a:lstStyle/>
          <a:p>
            <a:endParaRPr lang="en-US"/>
          </a:p>
        </p:txBody>
      </p:sp>
      <p:sp>
        <p:nvSpPr>
          <p:cNvPr id="20483" name="Line 3"/>
          <p:cNvSpPr>
            <a:spLocks noChangeShapeType="1"/>
          </p:cNvSpPr>
          <p:nvPr/>
        </p:nvSpPr>
        <p:spPr bwMode="auto">
          <a:xfrm flipV="1">
            <a:off x="1676400" y="3962400"/>
            <a:ext cx="1981200" cy="1143000"/>
          </a:xfrm>
          <a:prstGeom prst="line">
            <a:avLst/>
          </a:prstGeom>
          <a:noFill/>
          <a:ln w="9525">
            <a:solidFill>
              <a:schemeClr val="tx1"/>
            </a:solidFill>
            <a:round/>
            <a:headEnd type="triangle" w="med" len="med"/>
            <a:tailEnd/>
          </a:ln>
        </p:spPr>
        <p:txBody>
          <a:bodyPr/>
          <a:lstStyle/>
          <a:p>
            <a:endParaRPr lang="en-US"/>
          </a:p>
        </p:txBody>
      </p:sp>
      <p:sp>
        <p:nvSpPr>
          <p:cNvPr id="20484" name="Rectangle 4"/>
          <p:cNvSpPr>
            <a:spLocks noChangeArrowheads="1"/>
          </p:cNvSpPr>
          <p:nvPr/>
        </p:nvSpPr>
        <p:spPr bwMode="auto">
          <a:xfrm>
            <a:off x="685800" y="0"/>
            <a:ext cx="7772400" cy="1143000"/>
          </a:xfrm>
          <a:prstGeom prst="rect">
            <a:avLst/>
          </a:prstGeom>
          <a:noFill/>
          <a:ln w="9525">
            <a:noFill/>
            <a:miter lim="800000"/>
            <a:headEnd/>
            <a:tailEnd/>
          </a:ln>
        </p:spPr>
        <p:txBody>
          <a:bodyPr anchor="ctr"/>
          <a:lstStyle/>
          <a:p>
            <a:r>
              <a:rPr lang="en-GB" sz="2000" b="1">
                <a:solidFill>
                  <a:schemeClr val="tx2"/>
                </a:solidFill>
              </a:rPr>
              <a:t>Typical Project-Finance Structure</a:t>
            </a:r>
          </a:p>
        </p:txBody>
      </p:sp>
      <p:sp>
        <p:nvSpPr>
          <p:cNvPr id="20485" name="Text Box 5"/>
          <p:cNvSpPr txBox="1">
            <a:spLocks noChangeArrowheads="1"/>
          </p:cNvSpPr>
          <p:nvPr/>
        </p:nvSpPr>
        <p:spPr bwMode="auto">
          <a:xfrm>
            <a:off x="838200" y="1066800"/>
            <a:ext cx="1676400" cy="485775"/>
          </a:xfrm>
          <a:prstGeom prst="rect">
            <a:avLst/>
          </a:prstGeom>
          <a:noFill/>
          <a:ln w="28575">
            <a:solidFill>
              <a:schemeClr val="tx2"/>
            </a:solidFill>
            <a:miter lim="800000"/>
            <a:headEnd/>
            <a:tailEnd/>
          </a:ln>
        </p:spPr>
        <p:txBody>
          <a:bodyPr>
            <a:spAutoFit/>
          </a:bodyPr>
          <a:lstStyle/>
          <a:p>
            <a:r>
              <a:rPr lang="en-GB" sz="2400" b="1">
                <a:solidFill>
                  <a:schemeClr val="tx2"/>
                </a:solidFill>
                <a:latin typeface="Times New Roman" pitchFamily="18" charset="0"/>
              </a:rPr>
              <a:t>Investors</a:t>
            </a:r>
            <a:endParaRPr lang="en-GB" sz="2400">
              <a:latin typeface="Times New Roman" pitchFamily="18" charset="0"/>
            </a:endParaRPr>
          </a:p>
        </p:txBody>
      </p:sp>
      <p:sp>
        <p:nvSpPr>
          <p:cNvPr id="20486" name="Text Box 6"/>
          <p:cNvSpPr txBox="1">
            <a:spLocks noChangeArrowheads="1"/>
          </p:cNvSpPr>
          <p:nvPr/>
        </p:nvSpPr>
        <p:spPr bwMode="auto">
          <a:xfrm>
            <a:off x="685800" y="5181600"/>
            <a:ext cx="2209800" cy="850900"/>
          </a:xfrm>
          <a:prstGeom prst="rect">
            <a:avLst/>
          </a:prstGeom>
          <a:noFill/>
          <a:ln w="28575">
            <a:solidFill>
              <a:schemeClr val="tx2"/>
            </a:solidFill>
            <a:miter lim="800000"/>
            <a:headEnd/>
            <a:tailEnd/>
          </a:ln>
        </p:spPr>
        <p:txBody>
          <a:bodyPr>
            <a:spAutoFit/>
          </a:bodyPr>
          <a:lstStyle/>
          <a:p>
            <a:r>
              <a:rPr lang="en-GB" sz="2400" b="1">
                <a:solidFill>
                  <a:schemeClr val="tx2"/>
                </a:solidFill>
                <a:latin typeface="Times New Roman" pitchFamily="18" charset="0"/>
              </a:rPr>
              <a:t>Construction Contractor</a:t>
            </a:r>
          </a:p>
        </p:txBody>
      </p:sp>
      <p:sp>
        <p:nvSpPr>
          <p:cNvPr id="20487" name="Text Box 7"/>
          <p:cNvSpPr txBox="1">
            <a:spLocks noChangeArrowheads="1"/>
          </p:cNvSpPr>
          <p:nvPr/>
        </p:nvSpPr>
        <p:spPr bwMode="auto">
          <a:xfrm>
            <a:off x="3733800" y="5181600"/>
            <a:ext cx="1676400" cy="850900"/>
          </a:xfrm>
          <a:prstGeom prst="rect">
            <a:avLst/>
          </a:prstGeom>
          <a:noFill/>
          <a:ln w="28575">
            <a:solidFill>
              <a:schemeClr val="tx2"/>
            </a:solidFill>
            <a:miter lim="800000"/>
            <a:headEnd/>
            <a:tailEnd/>
          </a:ln>
        </p:spPr>
        <p:txBody>
          <a:bodyPr>
            <a:spAutoFit/>
          </a:bodyPr>
          <a:lstStyle/>
          <a:p>
            <a:r>
              <a:rPr lang="en-GB" sz="2400" b="1">
                <a:solidFill>
                  <a:schemeClr val="tx2"/>
                </a:solidFill>
                <a:latin typeface="Times New Roman" pitchFamily="18" charset="0"/>
              </a:rPr>
              <a:t>Hard FM</a:t>
            </a:r>
          </a:p>
          <a:p>
            <a:r>
              <a:rPr lang="en-GB" sz="2400" b="1">
                <a:solidFill>
                  <a:schemeClr val="tx2"/>
                </a:solidFill>
                <a:latin typeface="Times New Roman" pitchFamily="18" charset="0"/>
              </a:rPr>
              <a:t>Contractor</a:t>
            </a:r>
          </a:p>
        </p:txBody>
      </p:sp>
      <p:sp>
        <p:nvSpPr>
          <p:cNvPr id="20488" name="Text Box 8"/>
          <p:cNvSpPr txBox="1">
            <a:spLocks noChangeArrowheads="1"/>
          </p:cNvSpPr>
          <p:nvPr/>
        </p:nvSpPr>
        <p:spPr bwMode="auto">
          <a:xfrm>
            <a:off x="838200" y="1828800"/>
            <a:ext cx="1600200" cy="396875"/>
          </a:xfrm>
          <a:prstGeom prst="rect">
            <a:avLst/>
          </a:prstGeom>
          <a:noFill/>
          <a:ln w="9525">
            <a:noFill/>
            <a:miter lim="800000"/>
            <a:headEnd/>
            <a:tailEnd/>
          </a:ln>
        </p:spPr>
        <p:txBody>
          <a:bodyPr>
            <a:spAutoFit/>
          </a:bodyPr>
          <a:lstStyle/>
          <a:p>
            <a:pPr>
              <a:spcBef>
                <a:spcPct val="50000"/>
              </a:spcBef>
            </a:pPr>
            <a:r>
              <a:rPr lang="en-GB" sz="2000">
                <a:latin typeface="Times New Roman" pitchFamily="18" charset="0"/>
              </a:rPr>
              <a:t>Equity</a:t>
            </a:r>
          </a:p>
        </p:txBody>
      </p:sp>
      <p:sp>
        <p:nvSpPr>
          <p:cNvPr id="20489" name="Text Box 9"/>
          <p:cNvSpPr txBox="1">
            <a:spLocks noChangeArrowheads="1"/>
          </p:cNvSpPr>
          <p:nvPr/>
        </p:nvSpPr>
        <p:spPr bwMode="auto">
          <a:xfrm>
            <a:off x="3352800" y="1828800"/>
            <a:ext cx="1600200" cy="396875"/>
          </a:xfrm>
          <a:prstGeom prst="rect">
            <a:avLst/>
          </a:prstGeom>
          <a:noFill/>
          <a:ln w="9525">
            <a:noFill/>
            <a:miter lim="800000"/>
            <a:headEnd/>
            <a:tailEnd/>
          </a:ln>
        </p:spPr>
        <p:txBody>
          <a:bodyPr>
            <a:spAutoFit/>
          </a:bodyPr>
          <a:lstStyle/>
          <a:p>
            <a:pPr>
              <a:spcBef>
                <a:spcPct val="50000"/>
              </a:spcBef>
            </a:pPr>
            <a:r>
              <a:rPr lang="en-GB" sz="2000">
                <a:latin typeface="Times New Roman" pitchFamily="18" charset="0"/>
              </a:rPr>
              <a:t>Debt</a:t>
            </a:r>
          </a:p>
        </p:txBody>
      </p:sp>
      <p:sp>
        <p:nvSpPr>
          <p:cNvPr id="20490" name="Line 10"/>
          <p:cNvSpPr>
            <a:spLocks noChangeShapeType="1"/>
          </p:cNvSpPr>
          <p:nvPr/>
        </p:nvSpPr>
        <p:spPr bwMode="auto">
          <a:xfrm>
            <a:off x="1600200" y="1544638"/>
            <a:ext cx="0" cy="381000"/>
          </a:xfrm>
          <a:prstGeom prst="line">
            <a:avLst/>
          </a:prstGeom>
          <a:noFill/>
          <a:ln w="9525">
            <a:solidFill>
              <a:schemeClr val="tx1"/>
            </a:solidFill>
            <a:round/>
            <a:headEnd/>
            <a:tailEnd/>
          </a:ln>
        </p:spPr>
        <p:txBody>
          <a:bodyPr wrap="none" anchor="ctr"/>
          <a:lstStyle/>
          <a:p>
            <a:endParaRPr lang="en-US"/>
          </a:p>
        </p:txBody>
      </p:sp>
      <p:sp>
        <p:nvSpPr>
          <p:cNvPr id="20491" name="Text Box 11"/>
          <p:cNvSpPr txBox="1">
            <a:spLocks noChangeArrowheads="1"/>
          </p:cNvSpPr>
          <p:nvPr/>
        </p:nvSpPr>
        <p:spPr bwMode="auto">
          <a:xfrm>
            <a:off x="1981200" y="2438400"/>
            <a:ext cx="1828800" cy="396875"/>
          </a:xfrm>
          <a:prstGeom prst="rect">
            <a:avLst/>
          </a:prstGeom>
          <a:noFill/>
          <a:ln w="9525">
            <a:noFill/>
            <a:miter lim="800000"/>
            <a:headEnd/>
            <a:tailEnd/>
          </a:ln>
        </p:spPr>
        <p:txBody>
          <a:bodyPr>
            <a:spAutoFit/>
          </a:bodyPr>
          <a:lstStyle/>
          <a:p>
            <a:pPr>
              <a:spcBef>
                <a:spcPct val="50000"/>
              </a:spcBef>
            </a:pPr>
            <a:r>
              <a:rPr lang="en-GB" sz="2000">
                <a:latin typeface="Times New Roman" pitchFamily="18" charset="0"/>
              </a:rPr>
              <a:t>Project Funding</a:t>
            </a:r>
          </a:p>
        </p:txBody>
      </p:sp>
      <p:sp>
        <p:nvSpPr>
          <p:cNvPr id="20492" name="Line 12"/>
          <p:cNvSpPr>
            <a:spLocks noChangeShapeType="1"/>
          </p:cNvSpPr>
          <p:nvPr/>
        </p:nvSpPr>
        <p:spPr bwMode="auto">
          <a:xfrm>
            <a:off x="4191000" y="1544638"/>
            <a:ext cx="0" cy="304800"/>
          </a:xfrm>
          <a:prstGeom prst="line">
            <a:avLst/>
          </a:prstGeom>
          <a:noFill/>
          <a:ln w="9525">
            <a:solidFill>
              <a:schemeClr val="tx1"/>
            </a:solidFill>
            <a:round/>
            <a:headEnd/>
            <a:tailEnd/>
          </a:ln>
        </p:spPr>
        <p:txBody>
          <a:bodyPr wrap="none" anchor="ctr"/>
          <a:lstStyle/>
          <a:p>
            <a:endParaRPr lang="en-US"/>
          </a:p>
        </p:txBody>
      </p:sp>
      <p:sp>
        <p:nvSpPr>
          <p:cNvPr id="20493" name="Line 13"/>
          <p:cNvSpPr>
            <a:spLocks noChangeShapeType="1"/>
          </p:cNvSpPr>
          <p:nvPr/>
        </p:nvSpPr>
        <p:spPr bwMode="auto">
          <a:xfrm>
            <a:off x="1600200" y="2209800"/>
            <a:ext cx="0" cy="457200"/>
          </a:xfrm>
          <a:prstGeom prst="line">
            <a:avLst/>
          </a:prstGeom>
          <a:noFill/>
          <a:ln w="9525">
            <a:solidFill>
              <a:schemeClr val="tx1"/>
            </a:solidFill>
            <a:round/>
            <a:headEnd/>
            <a:tailEnd/>
          </a:ln>
        </p:spPr>
        <p:txBody>
          <a:bodyPr wrap="none" anchor="ctr"/>
          <a:lstStyle/>
          <a:p>
            <a:endParaRPr lang="en-US"/>
          </a:p>
        </p:txBody>
      </p:sp>
      <p:sp>
        <p:nvSpPr>
          <p:cNvPr id="20494" name="Line 14"/>
          <p:cNvSpPr>
            <a:spLocks noChangeShapeType="1"/>
          </p:cNvSpPr>
          <p:nvPr/>
        </p:nvSpPr>
        <p:spPr bwMode="auto">
          <a:xfrm>
            <a:off x="4191000" y="2209800"/>
            <a:ext cx="0" cy="457200"/>
          </a:xfrm>
          <a:prstGeom prst="line">
            <a:avLst/>
          </a:prstGeom>
          <a:noFill/>
          <a:ln w="9525">
            <a:solidFill>
              <a:schemeClr val="tx1"/>
            </a:solidFill>
            <a:round/>
            <a:headEnd/>
            <a:tailEnd/>
          </a:ln>
        </p:spPr>
        <p:txBody>
          <a:bodyPr wrap="none" anchor="ctr"/>
          <a:lstStyle/>
          <a:p>
            <a:endParaRPr lang="en-US"/>
          </a:p>
        </p:txBody>
      </p:sp>
      <p:sp>
        <p:nvSpPr>
          <p:cNvPr id="20495" name="Line 15"/>
          <p:cNvSpPr>
            <a:spLocks noChangeShapeType="1"/>
          </p:cNvSpPr>
          <p:nvPr/>
        </p:nvSpPr>
        <p:spPr bwMode="auto">
          <a:xfrm>
            <a:off x="1600200" y="2667000"/>
            <a:ext cx="381000" cy="0"/>
          </a:xfrm>
          <a:prstGeom prst="line">
            <a:avLst/>
          </a:prstGeom>
          <a:noFill/>
          <a:ln w="9525">
            <a:solidFill>
              <a:schemeClr val="tx1"/>
            </a:solidFill>
            <a:round/>
            <a:headEnd/>
            <a:tailEnd/>
          </a:ln>
        </p:spPr>
        <p:txBody>
          <a:bodyPr wrap="none" anchor="ctr"/>
          <a:lstStyle/>
          <a:p>
            <a:endParaRPr lang="en-US"/>
          </a:p>
        </p:txBody>
      </p:sp>
      <p:sp>
        <p:nvSpPr>
          <p:cNvPr id="20496" name="Line 16"/>
          <p:cNvSpPr>
            <a:spLocks noChangeShapeType="1"/>
          </p:cNvSpPr>
          <p:nvPr/>
        </p:nvSpPr>
        <p:spPr bwMode="auto">
          <a:xfrm>
            <a:off x="3733800" y="2667000"/>
            <a:ext cx="457200" cy="0"/>
          </a:xfrm>
          <a:prstGeom prst="line">
            <a:avLst/>
          </a:prstGeom>
          <a:noFill/>
          <a:ln w="9525">
            <a:solidFill>
              <a:schemeClr val="tx1"/>
            </a:solidFill>
            <a:round/>
            <a:headEnd/>
            <a:tailEnd/>
          </a:ln>
        </p:spPr>
        <p:txBody>
          <a:bodyPr wrap="none" anchor="ctr"/>
          <a:lstStyle/>
          <a:p>
            <a:endParaRPr lang="en-US"/>
          </a:p>
        </p:txBody>
      </p:sp>
      <p:sp>
        <p:nvSpPr>
          <p:cNvPr id="20497" name="Text Box 17"/>
          <p:cNvSpPr txBox="1">
            <a:spLocks noChangeArrowheads="1"/>
          </p:cNvSpPr>
          <p:nvPr/>
        </p:nvSpPr>
        <p:spPr bwMode="auto">
          <a:xfrm>
            <a:off x="3352800" y="1066800"/>
            <a:ext cx="1676400" cy="485775"/>
          </a:xfrm>
          <a:prstGeom prst="rect">
            <a:avLst/>
          </a:prstGeom>
          <a:noFill/>
          <a:ln w="28575">
            <a:solidFill>
              <a:schemeClr val="tx2"/>
            </a:solidFill>
            <a:miter lim="800000"/>
            <a:headEnd/>
            <a:tailEnd/>
          </a:ln>
        </p:spPr>
        <p:txBody>
          <a:bodyPr>
            <a:spAutoFit/>
          </a:bodyPr>
          <a:lstStyle/>
          <a:p>
            <a:r>
              <a:rPr lang="en-GB" sz="2400" b="1">
                <a:solidFill>
                  <a:schemeClr val="tx2"/>
                </a:solidFill>
                <a:latin typeface="Times New Roman" pitchFamily="18" charset="0"/>
              </a:rPr>
              <a:t>Funders</a:t>
            </a:r>
            <a:endParaRPr lang="en-GB" sz="2400">
              <a:latin typeface="Times New Roman" pitchFamily="18" charset="0"/>
            </a:endParaRPr>
          </a:p>
        </p:txBody>
      </p:sp>
      <p:sp>
        <p:nvSpPr>
          <p:cNvPr id="20498" name="Text Box 18"/>
          <p:cNvSpPr txBox="1">
            <a:spLocks noChangeArrowheads="1"/>
          </p:cNvSpPr>
          <p:nvPr/>
        </p:nvSpPr>
        <p:spPr bwMode="auto">
          <a:xfrm>
            <a:off x="6629400" y="5181600"/>
            <a:ext cx="1676400" cy="850900"/>
          </a:xfrm>
          <a:prstGeom prst="rect">
            <a:avLst/>
          </a:prstGeom>
          <a:noFill/>
          <a:ln w="28575">
            <a:solidFill>
              <a:schemeClr val="tx2"/>
            </a:solidFill>
            <a:miter lim="800000"/>
            <a:headEnd/>
            <a:tailEnd/>
          </a:ln>
        </p:spPr>
        <p:txBody>
          <a:bodyPr>
            <a:spAutoFit/>
          </a:bodyPr>
          <a:lstStyle/>
          <a:p>
            <a:r>
              <a:rPr lang="en-GB" sz="2400" b="1">
                <a:solidFill>
                  <a:schemeClr val="tx2"/>
                </a:solidFill>
                <a:latin typeface="Times New Roman" pitchFamily="18" charset="0"/>
              </a:rPr>
              <a:t>Soft FM Contractor</a:t>
            </a:r>
          </a:p>
        </p:txBody>
      </p:sp>
      <p:sp useBgFill="1">
        <p:nvSpPr>
          <p:cNvPr id="20499" name="Text Box 19"/>
          <p:cNvSpPr txBox="1">
            <a:spLocks noChangeArrowheads="1"/>
          </p:cNvSpPr>
          <p:nvPr/>
        </p:nvSpPr>
        <p:spPr bwMode="auto">
          <a:xfrm>
            <a:off x="3733800" y="4267200"/>
            <a:ext cx="1676400" cy="701675"/>
          </a:xfrm>
          <a:prstGeom prst="rect">
            <a:avLst/>
          </a:prstGeom>
          <a:ln w="9525">
            <a:noFill/>
            <a:miter lim="800000"/>
            <a:headEnd/>
            <a:tailEnd/>
          </a:ln>
        </p:spPr>
        <p:txBody>
          <a:bodyPr>
            <a:spAutoFit/>
          </a:bodyPr>
          <a:lstStyle/>
          <a:p>
            <a:pPr>
              <a:spcBef>
                <a:spcPct val="50000"/>
              </a:spcBef>
            </a:pPr>
            <a:r>
              <a:rPr lang="en-GB" sz="2000">
                <a:latin typeface="Times New Roman" pitchFamily="18" charset="0"/>
              </a:rPr>
              <a:t>Maintenance</a:t>
            </a:r>
          </a:p>
          <a:p>
            <a:r>
              <a:rPr lang="en-GB" sz="2000">
                <a:latin typeface="Times New Roman" pitchFamily="18" charset="0"/>
              </a:rPr>
              <a:t>Contract</a:t>
            </a:r>
          </a:p>
        </p:txBody>
      </p:sp>
      <p:sp useBgFill="1">
        <p:nvSpPr>
          <p:cNvPr id="20500" name="Text Box 20"/>
          <p:cNvSpPr txBox="1">
            <a:spLocks noChangeArrowheads="1"/>
          </p:cNvSpPr>
          <p:nvPr/>
        </p:nvSpPr>
        <p:spPr bwMode="auto">
          <a:xfrm>
            <a:off x="1828800" y="4267200"/>
            <a:ext cx="1524000" cy="701675"/>
          </a:xfrm>
          <a:prstGeom prst="rect">
            <a:avLst/>
          </a:prstGeom>
          <a:ln w="9525">
            <a:noFill/>
            <a:miter lim="800000"/>
            <a:headEnd/>
            <a:tailEnd/>
          </a:ln>
        </p:spPr>
        <p:txBody>
          <a:bodyPr>
            <a:spAutoFit/>
          </a:bodyPr>
          <a:lstStyle/>
          <a:p>
            <a:pPr>
              <a:spcBef>
                <a:spcPct val="50000"/>
              </a:spcBef>
            </a:pPr>
            <a:r>
              <a:rPr lang="en-GB" sz="2000">
                <a:latin typeface="Times New Roman" pitchFamily="18" charset="0"/>
              </a:rPr>
              <a:t>Construction Contract</a:t>
            </a:r>
          </a:p>
        </p:txBody>
      </p:sp>
      <p:sp>
        <p:nvSpPr>
          <p:cNvPr id="20501" name="Line 21"/>
          <p:cNvSpPr>
            <a:spLocks noChangeShapeType="1"/>
          </p:cNvSpPr>
          <p:nvPr/>
        </p:nvSpPr>
        <p:spPr bwMode="auto">
          <a:xfrm flipH="1" flipV="1">
            <a:off x="5334000" y="3886200"/>
            <a:ext cx="2133600" cy="1219200"/>
          </a:xfrm>
          <a:prstGeom prst="line">
            <a:avLst/>
          </a:prstGeom>
          <a:noFill/>
          <a:ln w="9525">
            <a:solidFill>
              <a:schemeClr val="tx1"/>
            </a:solidFill>
            <a:round/>
            <a:headEnd type="triangle" w="med" len="med"/>
            <a:tailEnd/>
          </a:ln>
        </p:spPr>
        <p:txBody>
          <a:bodyPr/>
          <a:lstStyle/>
          <a:p>
            <a:endParaRPr lang="en-US"/>
          </a:p>
        </p:txBody>
      </p:sp>
      <p:sp useBgFill="1">
        <p:nvSpPr>
          <p:cNvPr id="20502" name="Text Box 22"/>
          <p:cNvSpPr txBox="1">
            <a:spLocks noChangeArrowheads="1"/>
          </p:cNvSpPr>
          <p:nvPr/>
        </p:nvSpPr>
        <p:spPr bwMode="auto">
          <a:xfrm>
            <a:off x="5410200" y="4251325"/>
            <a:ext cx="3276600" cy="701675"/>
          </a:xfrm>
          <a:prstGeom prst="rect">
            <a:avLst/>
          </a:prstGeom>
          <a:ln w="9525">
            <a:noFill/>
            <a:miter lim="800000"/>
            <a:headEnd/>
            <a:tailEnd/>
          </a:ln>
        </p:spPr>
        <p:txBody>
          <a:bodyPr>
            <a:spAutoFit/>
          </a:bodyPr>
          <a:lstStyle/>
          <a:p>
            <a:pPr>
              <a:spcBef>
                <a:spcPct val="50000"/>
              </a:spcBef>
            </a:pPr>
            <a:r>
              <a:rPr lang="en-GB" sz="2000">
                <a:latin typeface="Times New Roman" pitchFamily="18" charset="0"/>
              </a:rPr>
              <a:t>Soft FM Contract (</a:t>
            </a:r>
            <a:r>
              <a:rPr lang="en-GB" sz="2000" i="1">
                <a:latin typeface="Times New Roman" pitchFamily="18" charset="0"/>
              </a:rPr>
              <a:t>e.g.</a:t>
            </a:r>
            <a:r>
              <a:rPr lang="en-GB" sz="2000">
                <a:latin typeface="Times New Roman" pitchFamily="18" charset="0"/>
              </a:rPr>
              <a:t> cleaning, catering, security)</a:t>
            </a:r>
          </a:p>
        </p:txBody>
      </p:sp>
      <p:sp>
        <p:nvSpPr>
          <p:cNvPr id="20503" name="Line 23"/>
          <p:cNvSpPr>
            <a:spLocks noChangeShapeType="1"/>
          </p:cNvSpPr>
          <p:nvPr/>
        </p:nvSpPr>
        <p:spPr bwMode="auto">
          <a:xfrm flipH="1">
            <a:off x="5410200" y="1524000"/>
            <a:ext cx="1828800" cy="1676400"/>
          </a:xfrm>
          <a:prstGeom prst="line">
            <a:avLst/>
          </a:prstGeom>
          <a:noFill/>
          <a:ln w="9525">
            <a:solidFill>
              <a:schemeClr val="tx1"/>
            </a:solidFill>
            <a:round/>
            <a:headEnd/>
            <a:tailEnd type="triangle" w="med" len="med"/>
          </a:ln>
        </p:spPr>
        <p:txBody>
          <a:bodyPr/>
          <a:lstStyle/>
          <a:p>
            <a:endParaRPr lang="en-US"/>
          </a:p>
        </p:txBody>
      </p:sp>
      <p:sp useBgFill="1">
        <p:nvSpPr>
          <p:cNvPr id="20504" name="Text Box 24"/>
          <p:cNvSpPr txBox="1">
            <a:spLocks noChangeArrowheads="1"/>
          </p:cNvSpPr>
          <p:nvPr/>
        </p:nvSpPr>
        <p:spPr bwMode="auto">
          <a:xfrm>
            <a:off x="5410200" y="2133600"/>
            <a:ext cx="1979613" cy="396875"/>
          </a:xfrm>
          <a:prstGeom prst="rect">
            <a:avLst/>
          </a:prstGeom>
          <a:ln w="9525">
            <a:noFill/>
            <a:miter lim="800000"/>
            <a:headEnd/>
            <a:tailEnd/>
          </a:ln>
        </p:spPr>
        <p:txBody>
          <a:bodyPr>
            <a:spAutoFit/>
          </a:bodyPr>
          <a:lstStyle/>
          <a:p>
            <a:pPr>
              <a:spcBef>
                <a:spcPct val="50000"/>
              </a:spcBef>
            </a:pPr>
            <a:r>
              <a:rPr lang="en-GB" sz="2000">
                <a:latin typeface="Times New Roman" pitchFamily="18" charset="0"/>
              </a:rPr>
              <a:t>PFI Contract</a:t>
            </a:r>
          </a:p>
        </p:txBody>
      </p:sp>
      <p:sp>
        <p:nvSpPr>
          <p:cNvPr id="20505" name="Line 25"/>
          <p:cNvSpPr>
            <a:spLocks noChangeShapeType="1"/>
          </p:cNvSpPr>
          <p:nvPr/>
        </p:nvSpPr>
        <p:spPr bwMode="auto">
          <a:xfrm>
            <a:off x="2819400" y="2743200"/>
            <a:ext cx="0" cy="685800"/>
          </a:xfrm>
          <a:prstGeom prst="line">
            <a:avLst/>
          </a:prstGeom>
          <a:noFill/>
          <a:ln w="9525">
            <a:solidFill>
              <a:schemeClr val="tx1"/>
            </a:solidFill>
            <a:round/>
            <a:headEnd/>
            <a:tailEnd/>
          </a:ln>
        </p:spPr>
        <p:txBody>
          <a:bodyPr/>
          <a:lstStyle/>
          <a:p>
            <a:endParaRPr lang="en-US"/>
          </a:p>
        </p:txBody>
      </p:sp>
      <p:sp>
        <p:nvSpPr>
          <p:cNvPr id="20506" name="Line 26"/>
          <p:cNvSpPr>
            <a:spLocks noChangeShapeType="1"/>
          </p:cNvSpPr>
          <p:nvPr/>
        </p:nvSpPr>
        <p:spPr bwMode="auto">
          <a:xfrm>
            <a:off x="2819400" y="3429000"/>
            <a:ext cx="838200" cy="0"/>
          </a:xfrm>
          <a:prstGeom prst="line">
            <a:avLst/>
          </a:prstGeom>
          <a:noFill/>
          <a:ln w="9525">
            <a:solidFill>
              <a:schemeClr val="tx1"/>
            </a:solidFill>
            <a:round/>
            <a:headEnd/>
            <a:tailEnd type="triangle" w="med" len="med"/>
          </a:ln>
        </p:spPr>
        <p:txBody>
          <a:bodyPr/>
          <a:lstStyle/>
          <a:p>
            <a:endParaRPr lang="en-US"/>
          </a:p>
        </p:txBody>
      </p:sp>
      <p:sp useBgFill="1">
        <p:nvSpPr>
          <p:cNvPr id="20507" name="Text Box 27"/>
          <p:cNvSpPr txBox="1">
            <a:spLocks noChangeArrowheads="1"/>
          </p:cNvSpPr>
          <p:nvPr/>
        </p:nvSpPr>
        <p:spPr bwMode="auto">
          <a:xfrm>
            <a:off x="6192838" y="1066800"/>
            <a:ext cx="1905000" cy="485775"/>
          </a:xfrm>
          <a:prstGeom prst="rect">
            <a:avLst/>
          </a:prstGeom>
          <a:ln w="28575">
            <a:solidFill>
              <a:schemeClr val="tx2"/>
            </a:solidFill>
            <a:miter lim="800000"/>
            <a:headEnd/>
            <a:tailEnd/>
          </a:ln>
        </p:spPr>
        <p:txBody>
          <a:bodyPr>
            <a:spAutoFit/>
          </a:bodyPr>
          <a:lstStyle/>
          <a:p>
            <a:r>
              <a:rPr lang="en-GB" sz="2400" b="1">
                <a:solidFill>
                  <a:schemeClr val="tx2"/>
                </a:solidFill>
                <a:latin typeface="Times New Roman" pitchFamily="18" charset="0"/>
              </a:rPr>
              <a:t>Authority</a:t>
            </a:r>
            <a:endParaRPr lang="en-GB" sz="2400">
              <a:latin typeface="Times New Roman" pitchFamily="18" charset="0"/>
            </a:endParaRPr>
          </a:p>
        </p:txBody>
      </p:sp>
      <p:sp>
        <p:nvSpPr>
          <p:cNvPr id="20508" name="Text Box 28"/>
          <p:cNvSpPr txBox="1">
            <a:spLocks noChangeArrowheads="1"/>
          </p:cNvSpPr>
          <p:nvPr/>
        </p:nvSpPr>
        <p:spPr bwMode="auto">
          <a:xfrm>
            <a:off x="3657600" y="3124200"/>
            <a:ext cx="1676400" cy="850900"/>
          </a:xfrm>
          <a:prstGeom prst="rect">
            <a:avLst/>
          </a:prstGeom>
          <a:noFill/>
          <a:ln w="28575">
            <a:solidFill>
              <a:schemeClr val="tx2"/>
            </a:solidFill>
            <a:miter lim="800000"/>
            <a:headEnd/>
            <a:tailEnd/>
          </a:ln>
        </p:spPr>
        <p:txBody>
          <a:bodyPr>
            <a:spAutoFit/>
          </a:bodyPr>
          <a:lstStyle/>
          <a:p>
            <a:r>
              <a:rPr lang="en-GB" sz="2400" b="1">
                <a:solidFill>
                  <a:schemeClr val="tx2"/>
                </a:solidFill>
                <a:latin typeface="Times New Roman" pitchFamily="18" charset="0"/>
              </a:rPr>
              <a:t>Project</a:t>
            </a:r>
          </a:p>
          <a:p>
            <a:r>
              <a:rPr lang="en-GB" sz="2400" b="1">
                <a:solidFill>
                  <a:schemeClr val="tx2"/>
                </a:solidFill>
                <a:latin typeface="Times New Roman" pitchFamily="18" charset="0"/>
              </a:rPr>
              <a:t>Company</a:t>
            </a:r>
            <a:endParaRPr lang="en-GB" sz="2400">
              <a:latin typeface="Times New Roman" pitchFamily="18" charset="0"/>
            </a:endParaRPr>
          </a:p>
        </p:txBody>
      </p:sp>
    </p:spTree>
  </p:cSld>
  <p:clrMapOvr>
    <a:masterClrMapping/>
  </p:clrMapOvr>
  <p:transition>
    <p:zo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mtClean="0"/>
              <a:t>List of Project Contracts -- 1</a:t>
            </a:r>
          </a:p>
        </p:txBody>
      </p:sp>
      <p:sp>
        <p:nvSpPr>
          <p:cNvPr id="21507" name="Rectangle 3"/>
          <p:cNvSpPr>
            <a:spLocks noGrp="1" noChangeArrowheads="1"/>
          </p:cNvSpPr>
          <p:nvPr>
            <p:ph type="body" idx="1"/>
          </p:nvPr>
        </p:nvSpPr>
        <p:spPr/>
        <p:txBody>
          <a:bodyPr/>
          <a:lstStyle/>
          <a:p>
            <a:r>
              <a:rPr lang="en-US" smtClean="0"/>
              <a:t>Power purchase agreements</a:t>
            </a:r>
          </a:p>
          <a:p>
            <a:r>
              <a:rPr lang="en-US" smtClean="0"/>
              <a:t>Tolling agreements</a:t>
            </a:r>
          </a:p>
          <a:p>
            <a:r>
              <a:rPr lang="en-US" smtClean="0"/>
              <a:t>Leases</a:t>
            </a:r>
          </a:p>
          <a:p>
            <a:r>
              <a:rPr lang="en-US" smtClean="0"/>
              <a:t>Gas and coal supply contracts </a:t>
            </a:r>
          </a:p>
          <a:p>
            <a:r>
              <a:rPr lang="en-US" smtClean="0"/>
              <a:t>Steam sales agreements</a:t>
            </a:r>
          </a:p>
          <a:p>
            <a:r>
              <a:rPr lang="en-US" smtClean="0"/>
              <a:t>LNG supply and purchase agreements </a:t>
            </a:r>
          </a:p>
          <a:p>
            <a:r>
              <a:rPr lang="en-US" smtClean="0"/>
              <a:t>Concession agreements</a:t>
            </a:r>
          </a:p>
          <a:p>
            <a:r>
              <a:rPr lang="en-US" smtClean="0"/>
              <a:t>Airport landing-fee agreements </a:t>
            </a:r>
          </a:p>
          <a:p>
            <a:r>
              <a:rPr lang="en-US" smtClean="0"/>
              <a:t>BOOT (build-own-operate-transfer) contracts </a:t>
            </a:r>
          </a:p>
        </p:txBody>
      </p:sp>
    </p:spTree>
  </p:cSld>
  <p:clrMapOvr>
    <a:masterClrMapping/>
  </p:clrMapOvr>
  <p:transition>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mtClean="0"/>
              <a:t>List of Project Contracts -- 2</a:t>
            </a:r>
          </a:p>
        </p:txBody>
      </p:sp>
      <p:sp>
        <p:nvSpPr>
          <p:cNvPr id="22531" name="Rectangle 3"/>
          <p:cNvSpPr>
            <a:spLocks noGrp="1" noChangeArrowheads="1"/>
          </p:cNvSpPr>
          <p:nvPr>
            <p:ph type="body" idx="1"/>
          </p:nvPr>
        </p:nvSpPr>
        <p:spPr/>
        <p:txBody>
          <a:bodyPr/>
          <a:lstStyle/>
          <a:p>
            <a:r>
              <a:rPr lang="en-US" smtClean="0"/>
              <a:t>Project completion guarantees</a:t>
            </a:r>
          </a:p>
          <a:p>
            <a:r>
              <a:rPr lang="en-US" smtClean="0"/>
              <a:t>Credit facilities or lending agreement </a:t>
            </a:r>
          </a:p>
          <a:p>
            <a:r>
              <a:rPr lang="en-US" smtClean="0"/>
              <a:t>Equity contribution agreement</a:t>
            </a:r>
          </a:p>
          <a:p>
            <a:r>
              <a:rPr lang="en-US" smtClean="0"/>
              <a:t>Indenture</a:t>
            </a:r>
          </a:p>
          <a:p>
            <a:r>
              <a:rPr lang="en-US" smtClean="0"/>
              <a:t>Mortgage, deed of trust, or similar instrument, which grants lenders a first mortgage lien on real estate and plant </a:t>
            </a:r>
          </a:p>
          <a:p>
            <a:r>
              <a:rPr lang="en-US" smtClean="0"/>
              <a:t>Depository agreements</a:t>
            </a:r>
          </a:p>
          <a:p>
            <a:r>
              <a:rPr lang="en-US" smtClean="0"/>
              <a:t>Collateral and intercreditor agreements </a:t>
            </a:r>
          </a:p>
          <a:p>
            <a:r>
              <a:rPr lang="en-US" smtClean="0"/>
              <a:t>Liquidity support agreements, such as letters of credit, surety bonds and targeted insurance policies </a:t>
            </a:r>
          </a:p>
          <a:p>
            <a:endParaRPr lang="en-US" smtClean="0"/>
          </a:p>
        </p:txBody>
      </p:sp>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smtClean="0"/>
              <a:t>Contractual architecture</a:t>
            </a:r>
          </a:p>
        </p:txBody>
      </p:sp>
      <p:sp>
        <p:nvSpPr>
          <p:cNvPr id="5123" name="Rectangle 3"/>
          <p:cNvSpPr>
            <a:spLocks noGrp="1" noChangeArrowheads="1"/>
          </p:cNvSpPr>
          <p:nvPr>
            <p:ph type="body" idx="1"/>
          </p:nvPr>
        </p:nvSpPr>
        <p:spPr/>
        <p:txBody>
          <a:bodyPr/>
          <a:lstStyle/>
          <a:p>
            <a:r>
              <a:rPr lang="en-US" smtClean="0"/>
              <a:t>Special Purpose Vehicles</a:t>
            </a:r>
          </a:p>
          <a:p>
            <a:r>
              <a:rPr lang="en-US" smtClean="0"/>
              <a:t>EPC Turnkey construction contract</a:t>
            </a:r>
          </a:p>
          <a:p>
            <a:r>
              <a:rPr lang="en-US" smtClean="0"/>
              <a:t>Delayed completion and systems performance insurances</a:t>
            </a:r>
          </a:p>
          <a:p>
            <a:r>
              <a:rPr lang="en-US" smtClean="0"/>
              <a:t>Concession agreements versus BOO</a:t>
            </a:r>
          </a:p>
          <a:p>
            <a:r>
              <a:rPr lang="en-US" smtClean="0"/>
              <a:t>Offtake/sales contracts</a:t>
            </a:r>
          </a:p>
          <a:p>
            <a:r>
              <a:rPr lang="en-US" smtClean="0"/>
              <a:t>Operations/Management (O&amp;M) contracts</a:t>
            </a:r>
          </a:p>
          <a:p>
            <a:r>
              <a:rPr lang="en-US" smtClean="0"/>
              <a:t>Indirect/support agreements</a:t>
            </a:r>
          </a:p>
          <a:p>
            <a:r>
              <a:rPr lang="en-US" smtClean="0"/>
              <a:t>Government guarantees</a:t>
            </a:r>
          </a:p>
        </p:txBody>
      </p:sp>
    </p:spTree>
  </p:cSld>
  <p:clrMapOvr>
    <a:masterClrMapping/>
  </p:clrMapOvr>
  <p:transition>
    <p:zo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mtClean="0"/>
              <a:t>Project Agreement and Other Agreements</a:t>
            </a:r>
          </a:p>
        </p:txBody>
      </p:sp>
      <p:sp>
        <p:nvSpPr>
          <p:cNvPr id="23555" name="Rectangle 3"/>
          <p:cNvSpPr>
            <a:spLocks noGrp="1" noChangeArrowheads="1"/>
          </p:cNvSpPr>
          <p:nvPr>
            <p:ph type="body" idx="1"/>
          </p:nvPr>
        </p:nvSpPr>
        <p:spPr/>
        <p:txBody>
          <a:bodyPr/>
          <a:lstStyle/>
          <a:p>
            <a:r>
              <a:rPr lang="en-US" smtClean="0"/>
              <a:t>Off-take agreement:</a:t>
            </a:r>
          </a:p>
          <a:p>
            <a:pPr lvl="1"/>
            <a:r>
              <a:rPr lang="en-US" smtClean="0"/>
              <a:t>Off-take agreement under which the purchaser will purchase the production of the contract under a long-term pricing formula.	</a:t>
            </a:r>
          </a:p>
          <a:p>
            <a:r>
              <a:rPr lang="en-US" smtClean="0"/>
              <a:t>Concession Agreement</a:t>
            </a:r>
          </a:p>
          <a:p>
            <a:pPr lvl="1"/>
            <a:r>
              <a:rPr lang="en-US" smtClean="0"/>
              <a:t>Government or another public authority gives the project company the right to construct the project and earn revenues.</a:t>
            </a:r>
          </a:p>
          <a:p>
            <a:pPr lvl="2"/>
            <a:r>
              <a:rPr lang="en-US" smtClean="0"/>
              <a:t>Provide service to the public sector (e.g. public building)</a:t>
            </a:r>
          </a:p>
          <a:p>
            <a:pPr lvl="2"/>
            <a:r>
              <a:rPr lang="en-US" smtClean="0"/>
              <a:t>Provide service to the general public (e.g. toll road).</a:t>
            </a:r>
          </a:p>
          <a:p>
            <a:r>
              <a:rPr lang="en-US" smtClean="0"/>
              <a:t>Turnkey EPC contract</a:t>
            </a:r>
          </a:p>
          <a:p>
            <a:r>
              <a:rPr lang="en-US" smtClean="0"/>
              <a:t>O&amp;M contract</a:t>
            </a:r>
          </a:p>
          <a:p>
            <a:r>
              <a:rPr lang="en-US" smtClean="0"/>
              <a:t>Government support contract.</a:t>
            </a:r>
          </a:p>
        </p:txBody>
      </p:sp>
    </p:spTree>
  </p:cSld>
  <p:clrMapOvr>
    <a:masterClrMapping/>
  </p:clrMapOvr>
  <p:transition>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GB" smtClean="0"/>
              <a:t>Analysis of Project Contracts</a:t>
            </a:r>
          </a:p>
        </p:txBody>
      </p:sp>
      <p:sp>
        <p:nvSpPr>
          <p:cNvPr id="24579" name="Rectangle 3"/>
          <p:cNvSpPr>
            <a:spLocks noGrp="1" noChangeArrowheads="1"/>
          </p:cNvSpPr>
          <p:nvPr>
            <p:ph type="body" idx="1"/>
          </p:nvPr>
        </p:nvSpPr>
        <p:spPr/>
        <p:txBody>
          <a:bodyPr/>
          <a:lstStyle/>
          <a:p>
            <a:pPr marL="406400" indent="-406400"/>
            <a:r>
              <a:rPr lang="en-GB" sz="1600" smtClean="0"/>
              <a:t>Contracts are obviously central to project finance transactions.  From a modelling standpoint, issues associated with contracts include:</a:t>
            </a:r>
          </a:p>
          <a:p>
            <a:pPr marL="635000" lvl="1" indent="165100"/>
            <a:r>
              <a:rPr lang="en-GB" sz="1600" smtClean="0"/>
              <a:t>Determining price levels in contracts.</a:t>
            </a:r>
          </a:p>
          <a:p>
            <a:pPr marL="635000" lvl="1" indent="165100"/>
            <a:r>
              <a:rPr lang="en-GB" sz="1600" smtClean="0"/>
              <a:t>Evaluating residual risk associated with contracts.</a:t>
            </a:r>
          </a:p>
          <a:p>
            <a:pPr marL="635000" lvl="1" indent="165100"/>
            <a:r>
              <a:rPr lang="en-GB" sz="1600" smtClean="0"/>
              <a:t>Determining the credit quality of counter parties – EPC contractors, off-takers, suppliers, O&amp;M contractors, swap counterparties.</a:t>
            </a:r>
          </a:p>
          <a:p>
            <a:pPr marL="635000" lvl="1" indent="165100"/>
            <a:r>
              <a:rPr lang="en-GB" sz="1600" smtClean="0"/>
              <a:t>Assuring that prices in contracts – EPC contracts, PPA contracts, supply contracts – are economically viable.</a:t>
            </a:r>
          </a:p>
          <a:p>
            <a:pPr marL="406400" indent="-406400"/>
            <a:r>
              <a:rPr lang="en-GB" sz="1600" smtClean="0"/>
              <a:t>The first two bullet points involve issues in the project finance model – using goal to determine contract price, assessing residual risk with sensitivity, break-even etc.</a:t>
            </a:r>
          </a:p>
          <a:p>
            <a:pPr marL="406400" indent="-406400"/>
            <a:r>
              <a:rPr lang="en-GB" sz="1600" smtClean="0"/>
              <a:t>The second two bullet points involve analytical models external to the project finance model.</a:t>
            </a:r>
          </a:p>
        </p:txBody>
      </p:sp>
    </p:spTree>
  </p:cSld>
  <p:clrMapOvr>
    <a:masterClrMapping/>
  </p:clrMapOvr>
  <p:transition>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ctrTitle"/>
          </p:nvPr>
        </p:nvSpPr>
        <p:spPr/>
        <p:txBody>
          <a:bodyPr/>
          <a:lstStyle/>
          <a:p>
            <a:r>
              <a:rPr lang="en-US" smtClean="0"/>
              <a:t>EPC Contracts</a:t>
            </a:r>
          </a:p>
        </p:txBody>
      </p:sp>
    </p:spTree>
  </p:cSld>
  <p:clrMapOvr>
    <a:masterClrMapping/>
  </p:clrMapOvr>
  <p:transition>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1"/>
          </p:nvPr>
        </p:nvSpPr>
        <p:spPr/>
        <p:txBody>
          <a:bodyPr/>
          <a:lstStyle/>
          <a:p>
            <a:pPr>
              <a:lnSpc>
                <a:spcPct val="90000"/>
              </a:lnSpc>
            </a:pPr>
            <a:r>
              <a:rPr lang="en-US" sz="1400" smtClean="0"/>
              <a:t>In these contracts, the owner is supposed to turn a key to get it started – the contractor is supposed to do everything else.  The contractor or the project sponsor therefore serves as a proxy for technical risk.</a:t>
            </a:r>
          </a:p>
          <a:p>
            <a:pPr>
              <a:lnSpc>
                <a:spcPct val="90000"/>
              </a:lnSpc>
            </a:pPr>
            <a:r>
              <a:rPr lang="en-US" sz="1400" smtClean="0"/>
              <a:t>Scope (Definition is very important): </a:t>
            </a:r>
          </a:p>
          <a:p>
            <a:pPr lvl="1">
              <a:lnSpc>
                <a:spcPct val="90000"/>
              </a:lnSpc>
            </a:pPr>
            <a:r>
              <a:rPr lang="en-US" sz="1400" smtClean="0"/>
              <a:t>Design</a:t>
            </a:r>
          </a:p>
          <a:p>
            <a:pPr lvl="1">
              <a:lnSpc>
                <a:spcPct val="90000"/>
              </a:lnSpc>
            </a:pPr>
            <a:r>
              <a:rPr lang="en-US" sz="1400" smtClean="0"/>
              <a:t>Construction</a:t>
            </a:r>
          </a:p>
          <a:p>
            <a:pPr lvl="1">
              <a:lnSpc>
                <a:spcPct val="90000"/>
              </a:lnSpc>
            </a:pPr>
            <a:r>
              <a:rPr lang="en-US" sz="1400" smtClean="0"/>
              <a:t>Start-up</a:t>
            </a:r>
          </a:p>
          <a:p>
            <a:pPr lvl="1">
              <a:lnSpc>
                <a:spcPct val="90000"/>
              </a:lnSpc>
            </a:pPr>
            <a:r>
              <a:rPr lang="en-US" sz="1400" smtClean="0"/>
              <a:t>Testing</a:t>
            </a:r>
          </a:p>
          <a:p>
            <a:pPr lvl="1">
              <a:lnSpc>
                <a:spcPct val="90000"/>
              </a:lnSpc>
            </a:pPr>
            <a:r>
              <a:rPr lang="en-US" sz="1400" smtClean="0"/>
              <a:t>Obtaining Licenses</a:t>
            </a:r>
          </a:p>
          <a:p>
            <a:pPr lvl="1">
              <a:lnSpc>
                <a:spcPct val="90000"/>
              </a:lnSpc>
            </a:pPr>
            <a:r>
              <a:rPr lang="en-US" sz="1400" smtClean="0"/>
              <a:t>Arranging for Transportation</a:t>
            </a:r>
          </a:p>
          <a:p>
            <a:pPr>
              <a:lnSpc>
                <a:spcPct val="90000"/>
              </a:lnSpc>
            </a:pPr>
            <a:r>
              <a:rPr lang="en-US" sz="1400" smtClean="0"/>
              <a:t>Payment Terms</a:t>
            </a:r>
          </a:p>
          <a:p>
            <a:pPr lvl="1">
              <a:lnSpc>
                <a:spcPct val="90000"/>
              </a:lnSpc>
            </a:pPr>
            <a:r>
              <a:rPr lang="en-US" sz="1400" smtClean="0"/>
              <a:t>Usually Monthly</a:t>
            </a:r>
          </a:p>
          <a:p>
            <a:pPr lvl="1">
              <a:lnSpc>
                <a:spcPct val="90000"/>
              </a:lnSpc>
            </a:pPr>
            <a:r>
              <a:rPr lang="en-US" sz="1400" smtClean="0"/>
              <a:t>Retain 5-10% as incentive</a:t>
            </a:r>
          </a:p>
          <a:p>
            <a:pPr lvl="1">
              <a:lnSpc>
                <a:spcPct val="90000"/>
              </a:lnSpc>
            </a:pPr>
            <a:r>
              <a:rPr lang="en-US" sz="1400" smtClean="0"/>
              <a:t>Substitution of letters of credit</a:t>
            </a:r>
          </a:p>
        </p:txBody>
      </p:sp>
      <p:sp>
        <p:nvSpPr>
          <p:cNvPr id="26627" name="Rectangle 4"/>
          <p:cNvSpPr>
            <a:spLocks noGrp="1" noChangeArrowheads="1"/>
          </p:cNvSpPr>
          <p:nvPr>
            <p:ph type="title"/>
          </p:nvPr>
        </p:nvSpPr>
        <p:spPr/>
        <p:txBody>
          <a:bodyPr/>
          <a:lstStyle/>
          <a:p>
            <a:r>
              <a:rPr lang="en-US" smtClean="0"/>
              <a:t>Engineering, Procurement and Construction (“EPC”) Contracts</a:t>
            </a:r>
          </a:p>
        </p:txBody>
      </p:sp>
    </p:spTree>
  </p:cSld>
  <p:clrMapOvr>
    <a:masterClrMapping/>
  </p:clrMapOvr>
  <p:transition>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body" idx="1"/>
          </p:nvPr>
        </p:nvSpPr>
        <p:spPr/>
        <p:txBody>
          <a:bodyPr/>
          <a:lstStyle/>
          <a:p>
            <a:r>
              <a:rPr lang="en-US" smtClean="0"/>
              <a:t>Turnkey contracts can enhancement the credit during the construction projects when project finance is not really non-recourse. </a:t>
            </a:r>
          </a:p>
          <a:p>
            <a:pPr lvl="1"/>
            <a:r>
              <a:rPr lang="en-US" smtClean="0"/>
              <a:t>Sponsors have extensively used turnkey contracts on major projects</a:t>
            </a:r>
          </a:p>
          <a:p>
            <a:pPr lvl="1"/>
            <a:r>
              <a:rPr lang="en-US" smtClean="0"/>
              <a:t>EPC contracts are a legal vehicle for shifting construction risk away from project owners and users. </a:t>
            </a:r>
          </a:p>
          <a:p>
            <a:pPr lvl="1"/>
            <a:r>
              <a:rPr lang="en-US" smtClean="0"/>
              <a:t>Contracts can shift risk in ways that effectively permit them to be used as credit enhancement sources during construction by ensuring timeliness and adequacy of any damage or penalty payments on which the project may have to rely for debt service.</a:t>
            </a:r>
          </a:p>
          <a:p>
            <a:r>
              <a:rPr lang="en-US" smtClean="0"/>
              <a:t>Rule of Thumb: Contracts add 25% to construction cost   </a:t>
            </a:r>
          </a:p>
        </p:txBody>
      </p:sp>
      <p:sp>
        <p:nvSpPr>
          <p:cNvPr id="27651" name="Rectangle 4"/>
          <p:cNvSpPr>
            <a:spLocks noGrp="1" noChangeArrowheads="1"/>
          </p:cNvSpPr>
          <p:nvPr>
            <p:ph type="title"/>
          </p:nvPr>
        </p:nvSpPr>
        <p:spPr/>
        <p:txBody>
          <a:bodyPr/>
          <a:lstStyle/>
          <a:p>
            <a:r>
              <a:rPr lang="en-US" smtClean="0"/>
              <a:t>Engineering, Procurement and Construction Contracts</a:t>
            </a:r>
          </a:p>
        </p:txBody>
      </p:sp>
    </p:spTree>
  </p:cSld>
  <p:clrMapOvr>
    <a:masterClrMapping/>
  </p:clrMapOvr>
  <p:transition>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smtClean="0"/>
              <a:t>Performance Criteria</a:t>
            </a:r>
            <a:br>
              <a:rPr lang="en-US" smtClean="0"/>
            </a:br>
            <a:endParaRPr lang="en-US" smtClean="0"/>
          </a:p>
        </p:txBody>
      </p:sp>
      <p:sp>
        <p:nvSpPr>
          <p:cNvPr id="28675" name="Content Placeholder 2"/>
          <p:cNvSpPr>
            <a:spLocks noGrp="1"/>
          </p:cNvSpPr>
          <p:nvPr>
            <p:ph idx="1"/>
          </p:nvPr>
        </p:nvSpPr>
        <p:spPr/>
        <p:txBody>
          <a:bodyPr/>
          <a:lstStyle/>
          <a:p>
            <a:r>
              <a:rPr lang="en-US" smtClean="0"/>
              <a:t>The performance criteria may specify:</a:t>
            </a:r>
          </a:p>
          <a:p>
            <a:pPr lvl="1"/>
            <a:r>
              <a:rPr lang="en-US" sz="1400" smtClean="0"/>
              <a:t>Output requirements</a:t>
            </a:r>
          </a:p>
          <a:p>
            <a:pPr lvl="1"/>
            <a:r>
              <a:rPr lang="en-US" sz="1400" smtClean="0"/>
              <a:t>Input Requirements</a:t>
            </a:r>
          </a:p>
          <a:p>
            <a:pPr lvl="1"/>
            <a:r>
              <a:rPr lang="en-US" sz="1400" smtClean="0"/>
              <a:t>Environmental Impact</a:t>
            </a:r>
          </a:p>
          <a:p>
            <a:pPr lvl="1"/>
            <a:r>
              <a:rPr lang="en-US" sz="1400" smtClean="0"/>
              <a:t>Waste Output</a:t>
            </a:r>
          </a:p>
          <a:p>
            <a:pPr lvl="1"/>
            <a:r>
              <a:rPr lang="en-US" sz="1400" smtClean="0"/>
              <a:t>Operating Cost</a:t>
            </a:r>
            <a:endParaRPr lang="en-US" smtClean="0"/>
          </a:p>
          <a:p>
            <a:r>
              <a:rPr lang="en-US" sz="1700" smtClean="0"/>
              <a:t>Performance of the works is not limited to availability for use or output.  The performance tests can monitor, for example input requirements, heat rate, waste output, climate variations, lighting, accessibility, ventilation, consumption of input, temperature and environmental impact.</a:t>
            </a:r>
          </a:p>
          <a:p>
            <a:r>
              <a:rPr lang="en-US" sz="1700" smtClean="0"/>
              <a:t>The lenders may mandate that any liquidated damages paid by the construction contractor for failure to achieve the performance targets to be used to prepay debt in order  to maintain financial cover ratios.</a:t>
            </a:r>
          </a:p>
          <a:p>
            <a:pPr lvl="1"/>
            <a:endParaRPr lang="en-US" smtClean="0"/>
          </a:p>
        </p:txBody>
      </p:sp>
    </p:spTree>
  </p:cSld>
  <p:clrMapOvr>
    <a:masterClrMapping/>
  </p:clrMapOvr>
  <p:transition>
    <p:zo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mtClean="0"/>
              <a:t>Use of EPC Contracts</a:t>
            </a:r>
          </a:p>
        </p:txBody>
      </p:sp>
      <p:sp>
        <p:nvSpPr>
          <p:cNvPr id="29699" name="Rectangle 3"/>
          <p:cNvSpPr>
            <a:spLocks noGrp="1" noChangeArrowheads="1"/>
          </p:cNvSpPr>
          <p:nvPr>
            <p:ph type="body" idx="1"/>
          </p:nvPr>
        </p:nvSpPr>
        <p:spPr/>
        <p:txBody>
          <a:bodyPr/>
          <a:lstStyle/>
          <a:p>
            <a:r>
              <a:rPr lang="en-US" sz="1600" smtClean="0"/>
              <a:t>Fixed price, date certain EPC contracts are standard in power and infrastructure projects.  Sponsors who want to adopt a different approach have to give lenders completion guarantees.</a:t>
            </a:r>
          </a:p>
          <a:p>
            <a:r>
              <a:rPr lang="en-US" sz="1600" smtClean="0"/>
              <a:t>Certain projects cannot use EPC contracts</a:t>
            </a:r>
          </a:p>
          <a:p>
            <a:pPr lvl="1"/>
            <a:r>
              <a:rPr lang="en-US" sz="1600" smtClean="0"/>
              <a:t>Mining and oil and gas investment project</a:t>
            </a:r>
          </a:p>
          <a:p>
            <a:pPr lvl="1"/>
            <a:r>
              <a:rPr lang="en-US" sz="1600" smtClean="0"/>
              <a:t>Projects involving gradual investment in a network, such as telecommunications projects.</a:t>
            </a:r>
          </a:p>
          <a:p>
            <a:r>
              <a:rPr lang="en-US" sz="1600" smtClean="0"/>
              <a:t>EPC normally 60-75% of cost</a:t>
            </a:r>
          </a:p>
          <a:p>
            <a:r>
              <a:rPr lang="en-US" sz="1600" smtClean="0"/>
              <a:t>Exposure from </a:t>
            </a:r>
          </a:p>
          <a:p>
            <a:pPr lvl="1"/>
            <a:r>
              <a:rPr lang="en-US" sz="1600" smtClean="0"/>
              <a:t>Changes in project schedule</a:t>
            </a:r>
          </a:p>
          <a:p>
            <a:pPr lvl="1"/>
            <a:r>
              <a:rPr lang="en-US" sz="1600" smtClean="0"/>
              <a:t>Site condition</a:t>
            </a:r>
          </a:p>
          <a:p>
            <a:pPr lvl="1"/>
            <a:r>
              <a:rPr lang="en-US" sz="1600" smtClean="0"/>
              <a:t>Changes in contract specifications</a:t>
            </a:r>
          </a:p>
        </p:txBody>
      </p:sp>
    </p:spTree>
  </p:cSld>
  <p:clrMapOvr>
    <a:masterClrMapping/>
  </p:clrMapOvr>
  <p:transition>
    <p:zo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mtClean="0"/>
              <a:t>Mitigation of Construction Risk</a:t>
            </a:r>
          </a:p>
        </p:txBody>
      </p:sp>
      <p:sp>
        <p:nvSpPr>
          <p:cNvPr id="30723" name="Rectangle 3"/>
          <p:cNvSpPr>
            <a:spLocks noGrp="1" noChangeArrowheads="1"/>
          </p:cNvSpPr>
          <p:nvPr>
            <p:ph type="body" idx="1"/>
          </p:nvPr>
        </p:nvSpPr>
        <p:spPr/>
        <p:txBody>
          <a:bodyPr/>
          <a:lstStyle/>
          <a:p>
            <a:pPr marL="406400" indent="-406400"/>
            <a:r>
              <a:rPr lang="en-US" smtClean="0"/>
              <a:t>Construction risks can be allocated to EPC contractors through various mechanisms, and the model should be able to evaluate whether these mechanisms appropriately reduce risk to sponsors and lenders.  </a:t>
            </a:r>
          </a:p>
          <a:p>
            <a:pPr marL="406400" indent="-406400"/>
            <a:r>
              <a:rPr lang="en-US" smtClean="0"/>
              <a:t>Mechanisms to reduce risk and should be included in the project finance model include:</a:t>
            </a:r>
          </a:p>
          <a:p>
            <a:pPr marL="635000" lvl="1" indent="165100"/>
            <a:r>
              <a:rPr lang="en-US" smtClean="0"/>
              <a:t>Fixed price EPC contracts</a:t>
            </a:r>
          </a:p>
          <a:p>
            <a:pPr marL="635000" lvl="1" indent="165100"/>
            <a:r>
              <a:rPr lang="en-US" smtClean="0"/>
              <a:t>Liquidated damage provisions for delay and caps</a:t>
            </a:r>
          </a:p>
          <a:p>
            <a:pPr marL="635000" lvl="1" indent="165100"/>
            <a:r>
              <a:rPr lang="en-US" smtClean="0"/>
              <a:t>Liquidated damage provisions for plant performance and caps</a:t>
            </a:r>
          </a:p>
          <a:p>
            <a:pPr marL="635000" lvl="1" indent="165100"/>
            <a:r>
              <a:rPr lang="en-US" smtClean="0"/>
              <a:t>Bonding</a:t>
            </a:r>
          </a:p>
          <a:p>
            <a:pPr marL="635000" lvl="1" indent="165100"/>
            <a:r>
              <a:rPr lang="en-US" smtClean="0"/>
              <a:t>Insurance </a:t>
            </a:r>
          </a:p>
        </p:txBody>
      </p:sp>
    </p:spTree>
  </p:cSld>
  <p:clrMapOvr>
    <a:masterClrMapping/>
  </p:clrMapOvr>
  <p:transition>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smtClean="0"/>
              <a:t>Completion and Delay Risk</a:t>
            </a:r>
          </a:p>
        </p:txBody>
      </p:sp>
      <p:sp>
        <p:nvSpPr>
          <p:cNvPr id="31747" name="Rectangle 3"/>
          <p:cNvSpPr>
            <a:spLocks noGrp="1" noChangeArrowheads="1"/>
          </p:cNvSpPr>
          <p:nvPr>
            <p:ph type="body" idx="1"/>
          </p:nvPr>
        </p:nvSpPr>
        <p:spPr/>
        <p:txBody>
          <a:bodyPr/>
          <a:lstStyle/>
          <a:p>
            <a:pPr marL="406400" indent="-406400"/>
            <a:r>
              <a:rPr lang="en-AU" smtClean="0"/>
              <a:t>Broadly speaking, a lender expects the loan proceeds to be spent on building a project which is on time, at budget, and is capable of producing sufficient cash flow after completion of construction and commissioning to repay the loan comfortably. </a:t>
            </a:r>
          </a:p>
          <a:p>
            <a:pPr marL="406400" indent="-406400"/>
            <a:r>
              <a:rPr lang="en-AU" smtClean="0"/>
              <a:t>The completion risk is usually not taken by financiers in project lending and other financial support is necessary prior to Completion.</a:t>
            </a:r>
          </a:p>
          <a:p>
            <a:pPr marL="406400" indent="-406400"/>
            <a:r>
              <a:rPr lang="en-AU" smtClean="0"/>
              <a:t>The usual format is to structure an objective Completion Test which, when satisfied, signals the pre-completion supports and undertakings are released and the project has commenced its limited-recourse status. </a:t>
            </a:r>
            <a:r>
              <a:rPr lang="en-AU" i="1" smtClean="0"/>
              <a:t>This Project-Finance Completion Test is usually more extensive than the engineering/construction Completion used by the construction contractor in standard turnkey contracts.</a:t>
            </a:r>
            <a:endParaRPr lang="en-US" smtClean="0"/>
          </a:p>
        </p:txBody>
      </p:sp>
    </p:spTree>
  </p:cSld>
  <p:clrMapOvr>
    <a:masterClrMapping/>
  </p:clrMapOvr>
  <p:transition>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mtClean="0"/>
              <a:t>Protection in EPC Contracts</a:t>
            </a:r>
          </a:p>
        </p:txBody>
      </p:sp>
      <p:sp>
        <p:nvSpPr>
          <p:cNvPr id="32771" name="Rectangle 3"/>
          <p:cNvSpPr>
            <a:spLocks noGrp="1" noChangeArrowheads="1"/>
          </p:cNvSpPr>
          <p:nvPr>
            <p:ph type="body" idx="1"/>
          </p:nvPr>
        </p:nvSpPr>
        <p:spPr/>
        <p:txBody>
          <a:bodyPr/>
          <a:lstStyle/>
          <a:p>
            <a:pPr marL="742950" lvl="1" indent="-285750"/>
            <a:r>
              <a:rPr lang="en-US" smtClean="0"/>
              <a:t>Confidence in contracts may be misplaced --the possibility of sponsors coming to the aid of a troubled project is elusive. </a:t>
            </a:r>
          </a:p>
          <a:p>
            <a:pPr marL="742950" lvl="1" indent="-285750"/>
            <a:r>
              <a:rPr lang="en-US" smtClean="0"/>
              <a:t>Many lenders do not adequately evaluate the risk that contracts cannot be supported when making investment decisions. </a:t>
            </a:r>
          </a:p>
          <a:p>
            <a:pPr marL="742950" lvl="1" indent="-285750"/>
            <a:r>
              <a:rPr lang="en-US" smtClean="0"/>
              <a:t>Technical evaluation still required.   </a:t>
            </a:r>
          </a:p>
        </p:txBody>
      </p:sp>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mtClean="0"/>
              <a:t>Dispute resolution </a:t>
            </a:r>
            <a:br>
              <a:rPr lang="en-US" smtClean="0"/>
            </a:br>
            <a:endParaRPr lang="en-US" smtClean="0"/>
          </a:p>
        </p:txBody>
      </p:sp>
      <p:sp>
        <p:nvSpPr>
          <p:cNvPr id="6147" name="Rectangle 3"/>
          <p:cNvSpPr>
            <a:spLocks noGrp="1" noChangeArrowheads="1"/>
          </p:cNvSpPr>
          <p:nvPr>
            <p:ph type="body" idx="1"/>
          </p:nvPr>
        </p:nvSpPr>
        <p:spPr/>
        <p:txBody>
          <a:bodyPr/>
          <a:lstStyle/>
          <a:p>
            <a:r>
              <a:rPr lang="en-US" smtClean="0"/>
              <a:t>Choice of law</a:t>
            </a:r>
          </a:p>
          <a:p>
            <a:r>
              <a:rPr lang="en-US" smtClean="0"/>
              <a:t>Choice of forum</a:t>
            </a:r>
          </a:p>
          <a:p>
            <a:r>
              <a:rPr lang="en-US" smtClean="0"/>
              <a:t>Arbitration</a:t>
            </a:r>
          </a:p>
          <a:p>
            <a:r>
              <a:rPr lang="en-US" smtClean="0"/>
              <a:t>Alternative dispute resolution</a:t>
            </a:r>
          </a:p>
          <a:p>
            <a:pPr lvl="1"/>
            <a:r>
              <a:rPr lang="en-US" smtClean="0"/>
              <a:t>Mediation</a:t>
            </a:r>
          </a:p>
          <a:p>
            <a:pPr lvl="1"/>
            <a:r>
              <a:rPr lang="en-US" smtClean="0"/>
              <a:t>Experts</a:t>
            </a:r>
          </a:p>
          <a:p>
            <a:pPr lvl="1"/>
            <a:r>
              <a:rPr lang="en-US" smtClean="0"/>
              <a:t>Partnering charters</a:t>
            </a:r>
          </a:p>
          <a:p>
            <a:pPr lvl="1"/>
            <a:r>
              <a:rPr lang="en-US" smtClean="0"/>
              <a:t>Material-adverse-effects matrix</a:t>
            </a:r>
          </a:p>
        </p:txBody>
      </p:sp>
    </p:spTree>
  </p:cSld>
  <p:clrMapOvr>
    <a:masterClrMapping/>
  </p:clrMapOvr>
  <p:transition>
    <p:zoom/>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mtClean="0"/>
              <a:t>EPC Contracts and Risk Elimination</a:t>
            </a:r>
          </a:p>
        </p:txBody>
      </p:sp>
      <p:sp>
        <p:nvSpPr>
          <p:cNvPr id="33795" name="Rectangle 4"/>
          <p:cNvSpPr>
            <a:spLocks noGrp="1" noChangeArrowheads="1"/>
          </p:cNvSpPr>
          <p:nvPr>
            <p:ph type="body" idx="1"/>
          </p:nvPr>
        </p:nvSpPr>
        <p:spPr/>
        <p:txBody>
          <a:bodyPr/>
          <a:lstStyle/>
          <a:p>
            <a:r>
              <a:rPr lang="en-US" smtClean="0"/>
              <a:t>Construction contracts cannot eliminate all risk to a project. </a:t>
            </a:r>
          </a:p>
          <a:p>
            <a:r>
              <a:rPr lang="en-US" smtClean="0"/>
              <a:t>Residual risks</a:t>
            </a:r>
          </a:p>
          <a:p>
            <a:pPr lvl="1"/>
            <a:r>
              <a:rPr lang="en-US" smtClean="0"/>
              <a:t>force majeure and change-of-law events, since by definition, the vendor and contractor cannot control such events. </a:t>
            </a:r>
          </a:p>
          <a:p>
            <a:pPr lvl="1"/>
            <a:r>
              <a:rPr lang="en-US" smtClean="0"/>
              <a:t>Minimize these risks through insurance or sovereign guarantees and provisions to renegotiate tariff cost-offsetting provisions of power purchase agreements</a:t>
            </a:r>
          </a:p>
        </p:txBody>
      </p:sp>
    </p:spTree>
  </p:cSld>
  <p:clrMapOvr>
    <a:masterClrMapping/>
  </p:clrMapOvr>
  <p:transition>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Alternatives to EPC Contracts</a:t>
            </a:r>
          </a:p>
        </p:txBody>
      </p:sp>
      <p:sp>
        <p:nvSpPr>
          <p:cNvPr id="34819" name="Rectangle 3"/>
          <p:cNvSpPr>
            <a:spLocks noGrp="1" noChangeArrowheads="1"/>
          </p:cNvSpPr>
          <p:nvPr>
            <p:ph type="body" idx="1"/>
          </p:nvPr>
        </p:nvSpPr>
        <p:spPr/>
        <p:txBody>
          <a:bodyPr/>
          <a:lstStyle/>
          <a:p>
            <a:r>
              <a:rPr lang="en-US" sz="1600" smtClean="0"/>
              <a:t>Sponsors have successfully acted as general contractors for their projects (Calpine). </a:t>
            </a:r>
          </a:p>
          <a:p>
            <a:pPr lvl="1"/>
            <a:r>
              <a:rPr lang="en-US" sz="1600" smtClean="0"/>
              <a:t>Such a scheme can result in a materially lower installed cost, because the project will not have to pay an EPC contractor a premium for taking the fixed-price, date-certain, turnkey risk.</a:t>
            </a:r>
          </a:p>
          <a:p>
            <a:pPr lvl="1"/>
            <a:r>
              <a:rPr lang="en-US" sz="1600" smtClean="0"/>
              <a:t>Available only to large, highly rated sponsors who have the balance sheets to fund construction, as well as a large professional staff with extensive experience in managing construction projects. </a:t>
            </a:r>
          </a:p>
          <a:p>
            <a:pPr lvl="1"/>
            <a:r>
              <a:rPr lang="en-US" sz="1600" smtClean="0"/>
              <a:t>Oil companies are an example of project sponsors who have the financial and technical wherewithal to manage construction activities. </a:t>
            </a:r>
          </a:p>
          <a:p>
            <a:pPr lvl="1"/>
            <a:r>
              <a:rPr lang="en-US" sz="1600" smtClean="0"/>
              <a:t>Where sponsors elect to act as general contractors, they will usually need to provide some type of completion guarantee that provides lenders with the same repayment assurance provided by a fixed-price, date-certain contract.   </a:t>
            </a:r>
          </a:p>
        </p:txBody>
      </p:sp>
    </p:spTree>
  </p:cSld>
  <p:clrMapOvr>
    <a:masterClrMapping/>
  </p:clrMapOvr>
  <p:transition>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mtClean="0"/>
              <a:t>Quantification of Termination in Contracts</a:t>
            </a:r>
          </a:p>
        </p:txBody>
      </p:sp>
      <p:sp>
        <p:nvSpPr>
          <p:cNvPr id="35843" name="Rectangle 3"/>
          <p:cNvSpPr>
            <a:spLocks noGrp="1" noChangeArrowheads="1"/>
          </p:cNvSpPr>
          <p:nvPr>
            <p:ph type="body" idx="1"/>
          </p:nvPr>
        </p:nvSpPr>
        <p:spPr/>
        <p:txBody>
          <a:bodyPr/>
          <a:lstStyle/>
          <a:p>
            <a:r>
              <a:rPr lang="en-US" sz="1600" smtClean="0"/>
              <a:t>Reasons for termination</a:t>
            </a:r>
          </a:p>
          <a:p>
            <a:pPr lvl="1"/>
            <a:r>
              <a:rPr lang="en-US" sz="1600" smtClean="0"/>
              <a:t>Project completion date</a:t>
            </a:r>
          </a:p>
          <a:p>
            <a:pPr lvl="1"/>
            <a:r>
              <a:rPr lang="en-US" sz="1600" smtClean="0"/>
              <a:t>Operating performance</a:t>
            </a:r>
          </a:p>
          <a:p>
            <a:pPr lvl="1"/>
            <a:r>
              <a:rPr lang="en-US" sz="1600" smtClean="0"/>
              <a:t>Non-payment</a:t>
            </a:r>
          </a:p>
          <a:p>
            <a:pPr lvl="1"/>
            <a:r>
              <a:rPr lang="en-US" sz="1600" smtClean="0"/>
              <a:t>Failure to meet service requirements</a:t>
            </a:r>
          </a:p>
          <a:p>
            <a:r>
              <a:rPr lang="en-US" sz="1600" smtClean="0"/>
              <a:t>Payment at termination</a:t>
            </a:r>
          </a:p>
          <a:p>
            <a:pPr lvl="1"/>
            <a:r>
              <a:rPr lang="en-US" sz="1600" smtClean="0"/>
              <a:t>Outstanding debt</a:t>
            </a:r>
          </a:p>
          <a:p>
            <a:pPr lvl="2"/>
            <a:r>
              <a:rPr lang="en-US" sz="1400" smtClean="0"/>
              <a:t>Adjustments</a:t>
            </a:r>
          </a:p>
          <a:p>
            <a:pPr lvl="3"/>
            <a:r>
              <a:rPr lang="en-US" sz="1400" smtClean="0"/>
              <a:t>Accrued unpaid interest</a:t>
            </a:r>
          </a:p>
          <a:p>
            <a:pPr lvl="3"/>
            <a:r>
              <a:rPr lang="en-US" sz="1400" smtClean="0"/>
              <a:t>Breakage costs</a:t>
            </a:r>
          </a:p>
          <a:p>
            <a:pPr lvl="3"/>
            <a:r>
              <a:rPr lang="en-US" sz="1400" smtClean="0"/>
              <a:t>Amount held in reserve accounts</a:t>
            </a:r>
          </a:p>
          <a:p>
            <a:pPr lvl="1"/>
            <a:r>
              <a:rPr lang="en-US" sz="1600" smtClean="0"/>
              <a:t>Sale in the market</a:t>
            </a:r>
          </a:p>
        </p:txBody>
      </p:sp>
    </p:spTree>
  </p:cSld>
  <p:clrMapOvr>
    <a:masterClrMapping/>
  </p:clrMapOvr>
  <p:transition>
    <p:zo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mtClean="0"/>
              <a:t>Example of Construction Contract</a:t>
            </a:r>
          </a:p>
        </p:txBody>
      </p:sp>
      <p:sp>
        <p:nvSpPr>
          <p:cNvPr id="36867" name="Rectangle 3"/>
          <p:cNvSpPr>
            <a:spLocks noGrp="1" noChangeArrowheads="1"/>
          </p:cNvSpPr>
          <p:nvPr>
            <p:ph type="body" idx="1"/>
          </p:nvPr>
        </p:nvSpPr>
        <p:spPr/>
        <p:txBody>
          <a:bodyPr/>
          <a:lstStyle/>
          <a:p>
            <a:r>
              <a:rPr lang="en-US" smtClean="0"/>
              <a:t>As full compensation for the performance of its obligations under the Construction Contract, the Contractor will be entitled to receive </a:t>
            </a:r>
          </a:p>
          <a:p>
            <a:r>
              <a:rPr lang="en-US" smtClean="0"/>
              <a:t>(i)	the Fixed Construction Price, </a:t>
            </a:r>
          </a:p>
          <a:p>
            <a:r>
              <a:rPr lang="en-US" smtClean="0"/>
              <a:t>(ii)	the Variable Costs, and </a:t>
            </a:r>
          </a:p>
          <a:p>
            <a:r>
              <a:rPr lang="en-US" smtClean="0"/>
              <a:t>(iii)	the Miscellaneous Construction Costs. </a:t>
            </a:r>
          </a:p>
          <a:p>
            <a:r>
              <a:rPr lang="en-US" smtClean="0"/>
              <a:t>The Fixed Construction Price is an amount equal to $225,519,908 multiplied by an inflation adjustor which is based upon the ENR Index published closest to October 1, 1994, as such price may be further adjusted from time to time pursuant to a Change Order. </a:t>
            </a:r>
          </a:p>
          <a:p>
            <a:r>
              <a:rPr lang="en-US" smtClean="0"/>
              <a:t>The Fixed Construction Price will be paid to the Contractor in eleven quarterly installments beginning on the Closing Date. </a:t>
            </a:r>
          </a:p>
        </p:txBody>
      </p:sp>
    </p:spTree>
  </p:cSld>
  <p:clrMapOvr>
    <a:masterClrMapping/>
  </p:clrMapOvr>
  <p:transition>
    <p:zo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smtClean="0"/>
              <a:t>Construction Contract Example Continued</a:t>
            </a:r>
          </a:p>
        </p:txBody>
      </p:sp>
      <p:sp>
        <p:nvSpPr>
          <p:cNvPr id="37891" name="Rectangle 3"/>
          <p:cNvSpPr>
            <a:spLocks noGrp="1" noChangeArrowheads="1"/>
          </p:cNvSpPr>
          <p:nvPr>
            <p:ph type="body" idx="1"/>
          </p:nvPr>
        </p:nvSpPr>
        <p:spPr/>
        <p:txBody>
          <a:bodyPr/>
          <a:lstStyle/>
          <a:p>
            <a:pPr>
              <a:lnSpc>
                <a:spcPct val="90000"/>
              </a:lnSpc>
            </a:pPr>
            <a:r>
              <a:rPr lang="en-US" sz="1400" smtClean="0"/>
              <a:t>The Construction Contract identifies the portions of the Fixed Construction Price to be paid to the Contractor quarterly and the required submissions for each payment. Included in each submission for an installment payment of the Fixed Construction Price will be a certification of the Contractor that the progress of the Contractor's work is substantially in conformance with the construction schedule, or if delayed that the Contractor has in place and is executing a program under which such work is likely to be completed prior to the Scheduled Commercial Operation Date.</a:t>
            </a:r>
          </a:p>
          <a:p>
            <a:pPr>
              <a:lnSpc>
                <a:spcPct val="90000"/>
              </a:lnSpc>
            </a:pPr>
            <a:r>
              <a:rPr lang="en-US" sz="1400" smtClean="0"/>
              <a:t>The Variable Costs are the actual costs incurred by the Contractor for subsurface soil remediation, preliminary Facility Site work, certain permit fees, utility interconnection, sales and use taxes, Laydown Site preparations, off-site air monitoring, wetlands mitigation and, if necessary, a remote laydown site (collectively, the "Variable Cost Items"). The estimate for the Variable Costs is $5,707,000 and the Contractor will be paid 90% of such amount on the Closing Date. </a:t>
            </a:r>
          </a:p>
          <a:p>
            <a:pPr>
              <a:lnSpc>
                <a:spcPct val="90000"/>
              </a:lnSpc>
            </a:pPr>
            <a:r>
              <a:rPr lang="en-US" sz="1400" smtClean="0"/>
              <a:t>The Miscellaneous Construction Costs include certain costs, including costs incurred pursuant to Change Orders, if any, costs of additional insurance requested by the Partnership, deductible amounts under required insurance Miscellaneous Construction Costs will be paid to the Contractor, if they arise, in accordance with requisition procedures set forth in the Construction Contract. Under the requisition procedures set forth in the Construction Contract, all applications for payment are subject to review by the Independent Engineer and must be either approved or objected to in writing by the Independent Engineer within ten days after its receipt of such application. </a:t>
            </a:r>
          </a:p>
        </p:txBody>
      </p:sp>
    </p:spTree>
  </p:cSld>
  <p:clrMapOvr>
    <a:masterClrMapping/>
  </p:clrMapOvr>
  <p:transition>
    <p:zo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mtClean="0"/>
              <a:t>Example of Construction Contract</a:t>
            </a:r>
          </a:p>
        </p:txBody>
      </p:sp>
      <p:sp>
        <p:nvSpPr>
          <p:cNvPr id="38915" name="Rectangle 3"/>
          <p:cNvSpPr>
            <a:spLocks noGrp="1" noChangeArrowheads="1"/>
          </p:cNvSpPr>
          <p:nvPr>
            <p:ph type="body" idx="1"/>
          </p:nvPr>
        </p:nvSpPr>
        <p:spPr/>
        <p:txBody>
          <a:bodyPr/>
          <a:lstStyle/>
          <a:p>
            <a:pPr>
              <a:lnSpc>
                <a:spcPct val="80000"/>
              </a:lnSpc>
            </a:pPr>
            <a:r>
              <a:rPr lang="en-US" sz="1600" b="1" i="1" smtClean="0"/>
              <a:t>Construction risk is low</a:t>
            </a:r>
            <a:r>
              <a:rPr lang="en-US" sz="1600" smtClean="0"/>
              <a:t> for RasGas II and moderate for RasGas 3. RasGas II commenced sales of LNG and condensate from train 3 in February 2004, has started commissioning train 4, and </a:t>
            </a:r>
            <a:r>
              <a:rPr lang="en-US" sz="1600" b="1" i="1" smtClean="0"/>
              <a:t>is more than 50% complete</a:t>
            </a:r>
            <a:r>
              <a:rPr lang="en-US" sz="1600" smtClean="0"/>
              <a:t> on train 5. RasGas II and RasGas 3 are also building three new storage tanks. The use of experienced contractors with EPC contractual arrangements for RasGas II supports our conclusion that there is low construction risk. J. Ray McDermott is now establishing offshore works for trains 4 and 5. The firm was one of those successfully constructing offshore works for Ras Laffan and the works for RasGas II </a:t>
            </a:r>
            <a:r>
              <a:rPr lang="en-US" sz="1600" b="1" i="1" smtClean="0"/>
              <a:t>are simpler</a:t>
            </a:r>
            <a:r>
              <a:rPr lang="en-US" sz="1600" smtClean="0"/>
              <a:t>. The natural gas is dried offshore for Ras Laffan but onshore for RasGas II, making the construction works for the latter a simpler process. </a:t>
            </a:r>
          </a:p>
          <a:p>
            <a:pPr>
              <a:lnSpc>
                <a:spcPct val="80000"/>
              </a:lnSpc>
            </a:pPr>
            <a:r>
              <a:rPr lang="en-US" sz="1600" smtClean="0"/>
              <a:t>Favorable contractor performance on Ras Laffan and RasGas II trains 3 and 4 further support the conclusion that construction risk for train 5 is low. The EPC contract is date certain with a contractor payment based on a lump sum plus the cost of reimbursables. </a:t>
            </a:r>
            <a:r>
              <a:rPr lang="en-US" sz="1600" b="1" i="1" smtClean="0"/>
              <a:t>There are large damages payable for delays and performance shortfalls, and contractors provide a bank guarantee equal to 10% of progress payments earned.</a:t>
            </a:r>
            <a:r>
              <a:rPr lang="en-US" sz="1600" smtClean="0"/>
              <a:t> The consortium provides a two-year warranty, with extensions for work repaired under warranty. In addition to the financial incentives in the EPC contracts, the contractors for RasGas II have a very strong incentive to perform well given the upcoming opportunity to bid for the large train 6 and 7 works. </a:t>
            </a:r>
          </a:p>
        </p:txBody>
      </p:sp>
    </p:spTree>
  </p:cSld>
  <p:clrMapOvr>
    <a:masterClrMapping/>
  </p:clrMapOvr>
  <p:transition>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sz="1800" smtClean="0"/>
              <a:t>Risks Present Even with EPC Contract</a:t>
            </a:r>
          </a:p>
        </p:txBody>
      </p:sp>
      <p:sp>
        <p:nvSpPr>
          <p:cNvPr id="39939" name="Rectangle 3"/>
          <p:cNvSpPr>
            <a:spLocks noGrp="1" noChangeArrowheads="1"/>
          </p:cNvSpPr>
          <p:nvPr>
            <p:ph type="body" idx="1"/>
          </p:nvPr>
        </p:nvSpPr>
        <p:spPr/>
        <p:txBody>
          <a:bodyPr/>
          <a:lstStyle/>
          <a:p>
            <a:pPr marL="406400" indent="-406400"/>
            <a:r>
              <a:rPr lang="en-US" smtClean="0"/>
              <a:t>Construction contracts cannot eliminate all risk to a project. Some residual level of risk generally remains as force majeure and change-of-law events, since by definition, the vendor and contractor cannot control such events. </a:t>
            </a:r>
          </a:p>
          <a:p>
            <a:pPr marL="406400" indent="-406400"/>
            <a:r>
              <a:rPr lang="en-US" smtClean="0"/>
              <a:t>However, the better projects, especially heavily leveraged, high fixed cost ones, will seek to minimize these risks through insurance or sovereign guarantees and provisions to renegotiate tariff cost-offsetting provisions of power purchase agreements  </a:t>
            </a:r>
          </a:p>
        </p:txBody>
      </p:sp>
    </p:spTree>
  </p:cSld>
  <p:clrMapOvr>
    <a:masterClrMapping/>
  </p:clrMapOvr>
  <p:transition>
    <p:zo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EPC Contracts</a:t>
            </a:r>
            <a:endParaRPr lang="en-US" dirty="0"/>
          </a:p>
        </p:txBody>
      </p:sp>
      <p:pic>
        <p:nvPicPr>
          <p:cNvPr id="149506" name="Picture 2"/>
          <p:cNvPicPr>
            <a:picLocks noGrp="1" noChangeAspect="1" noChangeArrowheads="1"/>
          </p:cNvPicPr>
          <p:nvPr>
            <p:ph idx="1"/>
          </p:nvPr>
        </p:nvPicPr>
        <p:blipFill>
          <a:blip r:embed="rId2" cstate="print"/>
          <a:srcRect/>
          <a:stretch>
            <a:fillRect/>
          </a:stretch>
        </p:blipFill>
        <p:spPr bwMode="auto">
          <a:xfrm>
            <a:off x="1014164" y="1524000"/>
            <a:ext cx="7115671" cy="4572000"/>
          </a:xfrm>
          <a:prstGeom prst="rect">
            <a:avLst/>
          </a:prstGeom>
          <a:noFill/>
          <a:ln w="12700" cap="flat" cmpd="sng">
            <a:noFill/>
            <a:prstDash val="solid"/>
            <a:miter lim="800000"/>
            <a:headEnd type="none" w="sm" len="sm"/>
            <a:tailEnd type="none" w="sm" len="sm"/>
          </a:ln>
        </p:spPr>
      </p:pic>
    </p:spTree>
  </p:cSld>
  <p:clrMapOvr>
    <a:masterClrMapping/>
  </p:clrMapOvr>
  <p:transition>
    <p:zo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EPC Enquiry Documents</a:t>
            </a:r>
            <a:endParaRPr lang="en-US" dirty="0"/>
          </a:p>
        </p:txBody>
      </p:sp>
      <p:pic>
        <p:nvPicPr>
          <p:cNvPr id="150530" name="Picture 2"/>
          <p:cNvPicPr>
            <a:picLocks noGrp="1" noChangeAspect="1" noChangeArrowheads="1"/>
          </p:cNvPicPr>
          <p:nvPr>
            <p:ph idx="1"/>
          </p:nvPr>
        </p:nvPicPr>
        <p:blipFill>
          <a:blip r:embed="rId2" cstate="print"/>
          <a:srcRect/>
          <a:stretch>
            <a:fillRect/>
          </a:stretch>
        </p:blipFill>
        <p:spPr bwMode="auto">
          <a:xfrm>
            <a:off x="767937" y="1447800"/>
            <a:ext cx="7117277" cy="4419599"/>
          </a:xfrm>
          <a:prstGeom prst="rect">
            <a:avLst/>
          </a:prstGeom>
          <a:noFill/>
          <a:ln w="12700" cap="flat" cmpd="sng">
            <a:noFill/>
            <a:prstDash val="solid"/>
            <a:miter lim="800000"/>
            <a:headEnd type="none" w="sm" len="sm"/>
            <a:tailEnd type="none" w="sm" len="sm"/>
          </a:ln>
        </p:spPr>
      </p:pic>
    </p:spTree>
  </p:cSld>
  <p:clrMapOvr>
    <a:masterClrMapping/>
  </p:clrMapOvr>
  <p:transition>
    <p:zo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Terms of Inquiry Document</a:t>
            </a:r>
            <a:endParaRPr lang="en-US" dirty="0"/>
          </a:p>
        </p:txBody>
      </p:sp>
      <p:pic>
        <p:nvPicPr>
          <p:cNvPr id="151554" name="Picture 2"/>
          <p:cNvPicPr>
            <a:picLocks noGrp="1" noChangeAspect="1" noChangeArrowheads="1"/>
          </p:cNvPicPr>
          <p:nvPr>
            <p:ph idx="1"/>
          </p:nvPr>
        </p:nvPicPr>
        <p:blipFill>
          <a:blip r:embed="rId2" cstate="print"/>
          <a:srcRect/>
          <a:stretch>
            <a:fillRect/>
          </a:stretch>
        </p:blipFill>
        <p:spPr bwMode="auto">
          <a:xfrm>
            <a:off x="566616" y="1524000"/>
            <a:ext cx="7476718" cy="4267200"/>
          </a:xfrm>
          <a:prstGeom prst="rect">
            <a:avLst/>
          </a:prstGeom>
          <a:noFill/>
          <a:ln w="12700" cap="flat" cmpd="sng">
            <a:noFill/>
            <a:prstDash val="solid"/>
            <a:miter lim="800000"/>
            <a:headEnd type="none" w="sm" len="sm"/>
            <a:tailEnd type="none" w="sm" len="sm"/>
          </a:ln>
        </p:spPr>
      </p:pic>
    </p:spTree>
  </p:cSld>
  <p:clrMapOvr>
    <a:masterClrMapping/>
  </p:clrMapOvr>
  <p:transition>
    <p:zo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mtClean="0"/>
              <a:t>Importance of Contracts in Project Financing</a:t>
            </a:r>
          </a:p>
        </p:txBody>
      </p:sp>
      <p:sp>
        <p:nvSpPr>
          <p:cNvPr id="7171" name="Rectangle 3"/>
          <p:cNvSpPr>
            <a:spLocks noGrp="1" noChangeArrowheads="1"/>
          </p:cNvSpPr>
          <p:nvPr>
            <p:ph type="body" idx="1"/>
          </p:nvPr>
        </p:nvSpPr>
        <p:spPr/>
        <p:txBody>
          <a:bodyPr/>
          <a:lstStyle/>
          <a:p>
            <a:pPr>
              <a:lnSpc>
                <a:spcPct val="90000"/>
              </a:lnSpc>
            </a:pPr>
            <a:r>
              <a:rPr lang="en-US" smtClean="0"/>
              <a:t>Formal long-term contracts establish a legal framework for more passive investors and lenders to get involved with the financing of the project.  </a:t>
            </a:r>
          </a:p>
          <a:p>
            <a:pPr lvl="1">
              <a:lnSpc>
                <a:spcPct val="90000"/>
              </a:lnSpc>
            </a:pPr>
            <a:r>
              <a:rPr lang="en-US" smtClean="0"/>
              <a:t>A fixed revenue stream for a long period (10 to 30 years) becomes the basis for long-term financing, and allows the lenders to provide credit with a reasonable assurance of repayment.  </a:t>
            </a:r>
          </a:p>
          <a:p>
            <a:pPr lvl="1">
              <a:lnSpc>
                <a:spcPct val="90000"/>
              </a:lnSpc>
            </a:pPr>
            <a:r>
              <a:rPr lang="en-US" smtClean="0"/>
              <a:t>The debt financing usually covers the fixed revenue stream. </a:t>
            </a:r>
          </a:p>
          <a:p>
            <a:pPr>
              <a:lnSpc>
                <a:spcPct val="90000"/>
              </a:lnSpc>
            </a:pPr>
            <a:r>
              <a:rPr lang="en-US" smtClean="0"/>
              <a:t>Equity financing covers the variable revenue stream based on performance of the project, which will either punish the equity investors for non-performance or reward them for exceptional performance.</a:t>
            </a:r>
          </a:p>
          <a:p>
            <a:pPr>
              <a:lnSpc>
                <a:spcPct val="90000"/>
              </a:lnSpc>
            </a:pPr>
            <a:r>
              <a:rPr lang="en-US" smtClean="0"/>
              <a:t>A rough rule is that if there is a very well written contract that covers price and volume risks, then the project will have a bond rating one notch below the bond rating of the off-taker.</a:t>
            </a:r>
          </a:p>
        </p:txBody>
      </p:sp>
    </p:spTree>
  </p:cSld>
  <p:clrMapOvr>
    <a:masterClrMapping/>
  </p:clrMapOvr>
  <p:transition>
    <p:zo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Terms of EPC Contract</a:t>
            </a:r>
            <a:endParaRPr lang="en-US" dirty="0"/>
          </a:p>
        </p:txBody>
      </p:sp>
      <p:pic>
        <p:nvPicPr>
          <p:cNvPr id="152578" name="Picture 2"/>
          <p:cNvPicPr>
            <a:picLocks noGrp="1" noChangeAspect="1" noChangeArrowheads="1"/>
          </p:cNvPicPr>
          <p:nvPr>
            <p:ph idx="1"/>
          </p:nvPr>
        </p:nvPicPr>
        <p:blipFill>
          <a:blip r:embed="rId2" cstate="print"/>
          <a:srcRect/>
          <a:stretch>
            <a:fillRect/>
          </a:stretch>
        </p:blipFill>
        <p:spPr bwMode="auto">
          <a:xfrm>
            <a:off x="964919" y="1676400"/>
            <a:ext cx="7600635" cy="4495800"/>
          </a:xfrm>
          <a:prstGeom prst="rect">
            <a:avLst/>
          </a:prstGeom>
          <a:noFill/>
          <a:ln w="12700" cap="flat" cmpd="sng">
            <a:noFill/>
            <a:prstDash val="solid"/>
            <a:miter lim="800000"/>
            <a:headEnd type="none" w="sm" len="sm"/>
            <a:tailEnd type="none" w="sm" len="sm"/>
          </a:ln>
        </p:spPr>
      </p:pic>
    </p:spTree>
  </p:cSld>
  <p:clrMapOvr>
    <a:masterClrMapping/>
  </p:clrMapOvr>
  <p:transition>
    <p:zo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Terms of EPC Contract – Termination Provisions</a:t>
            </a:r>
            <a:endParaRPr lang="en-US" dirty="0"/>
          </a:p>
        </p:txBody>
      </p:sp>
      <p:pic>
        <p:nvPicPr>
          <p:cNvPr id="153602" name="Picture 2"/>
          <p:cNvPicPr>
            <a:picLocks noGrp="1" noChangeAspect="1" noChangeArrowheads="1"/>
          </p:cNvPicPr>
          <p:nvPr>
            <p:ph idx="1"/>
          </p:nvPr>
        </p:nvPicPr>
        <p:blipFill>
          <a:blip r:embed="rId2" cstate="print"/>
          <a:srcRect/>
          <a:stretch>
            <a:fillRect/>
          </a:stretch>
        </p:blipFill>
        <p:spPr bwMode="auto">
          <a:xfrm>
            <a:off x="914400" y="1703827"/>
            <a:ext cx="7010399" cy="4403816"/>
          </a:xfrm>
          <a:prstGeom prst="rect">
            <a:avLst/>
          </a:prstGeom>
          <a:noFill/>
          <a:ln w="12700" cap="flat" cmpd="sng">
            <a:noFill/>
            <a:prstDash val="solid"/>
            <a:miter lim="800000"/>
            <a:headEnd type="none" w="sm" len="sm"/>
            <a:tailEnd type="none" w="sm" len="sm"/>
          </a:ln>
        </p:spPr>
      </p:pic>
    </p:spTree>
  </p:cSld>
  <p:clrMapOvr>
    <a:masterClrMapping/>
  </p:clrMapOvr>
  <p:transition>
    <p:zo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of Work in EPC Contract</a:t>
            </a:r>
            <a:endParaRPr lang="en-US" dirty="0"/>
          </a:p>
        </p:txBody>
      </p:sp>
      <p:pic>
        <p:nvPicPr>
          <p:cNvPr id="154626" name="Picture 2"/>
          <p:cNvPicPr>
            <a:picLocks noGrp="1" noChangeAspect="1" noChangeArrowheads="1"/>
          </p:cNvPicPr>
          <p:nvPr>
            <p:ph idx="1"/>
          </p:nvPr>
        </p:nvPicPr>
        <p:blipFill>
          <a:blip r:embed="rId2" cstate="print"/>
          <a:srcRect/>
          <a:stretch>
            <a:fillRect/>
          </a:stretch>
        </p:blipFill>
        <p:spPr bwMode="auto">
          <a:xfrm>
            <a:off x="987270" y="1524000"/>
            <a:ext cx="6937529" cy="4424097"/>
          </a:xfrm>
          <a:prstGeom prst="rect">
            <a:avLst/>
          </a:prstGeom>
          <a:noFill/>
          <a:ln w="12700" cap="flat" cmpd="sng">
            <a:noFill/>
            <a:prstDash val="solid"/>
            <a:miter lim="800000"/>
            <a:headEnd type="none" w="sm" len="sm"/>
            <a:tailEnd type="none" w="sm" len="sm"/>
          </a:ln>
        </p:spPr>
      </p:pic>
    </p:spTree>
  </p:cSld>
  <p:clrMapOvr>
    <a:masterClrMapping/>
  </p:clrMapOvr>
  <p:transition>
    <p:zoom/>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of Work in EPC Contract</a:t>
            </a:r>
            <a:endParaRPr lang="en-US" dirty="0"/>
          </a:p>
        </p:txBody>
      </p:sp>
      <p:pic>
        <p:nvPicPr>
          <p:cNvPr id="155650" name="Picture 2"/>
          <p:cNvPicPr>
            <a:picLocks noGrp="1" noChangeAspect="1" noChangeArrowheads="1"/>
          </p:cNvPicPr>
          <p:nvPr>
            <p:ph idx="1"/>
          </p:nvPr>
        </p:nvPicPr>
        <p:blipFill>
          <a:blip r:embed="rId2" cstate="print"/>
          <a:srcRect/>
          <a:stretch>
            <a:fillRect/>
          </a:stretch>
        </p:blipFill>
        <p:spPr bwMode="auto">
          <a:xfrm>
            <a:off x="850317" y="1422947"/>
            <a:ext cx="7607883" cy="4673054"/>
          </a:xfrm>
          <a:prstGeom prst="rect">
            <a:avLst/>
          </a:prstGeom>
          <a:noFill/>
          <a:ln w="12700" cap="flat" cmpd="sng">
            <a:noFill/>
            <a:prstDash val="solid"/>
            <a:miter lim="800000"/>
            <a:headEnd type="none" w="sm" len="sm"/>
            <a:tailEnd type="none" w="sm" len="sm"/>
          </a:ln>
        </p:spPr>
      </p:pic>
    </p:spTree>
  </p:cSld>
  <p:clrMapOvr>
    <a:masterClrMapping/>
  </p:clrMapOvr>
  <p:transition>
    <p:zo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Pricing in EPC Contract</a:t>
            </a:r>
            <a:endParaRPr lang="en-US" dirty="0"/>
          </a:p>
        </p:txBody>
      </p:sp>
      <p:pic>
        <p:nvPicPr>
          <p:cNvPr id="156674" name="Picture 2"/>
          <p:cNvPicPr>
            <a:picLocks noGrp="1" noChangeAspect="1" noChangeArrowheads="1"/>
          </p:cNvPicPr>
          <p:nvPr>
            <p:ph idx="1"/>
          </p:nvPr>
        </p:nvPicPr>
        <p:blipFill>
          <a:blip r:embed="rId2" cstate="print"/>
          <a:srcRect/>
          <a:stretch>
            <a:fillRect/>
          </a:stretch>
        </p:blipFill>
        <p:spPr bwMode="auto">
          <a:xfrm>
            <a:off x="1066800" y="1622242"/>
            <a:ext cx="6934199" cy="4424133"/>
          </a:xfrm>
          <a:prstGeom prst="rect">
            <a:avLst/>
          </a:prstGeom>
          <a:noFill/>
          <a:ln w="12700" cap="flat" cmpd="sng">
            <a:noFill/>
            <a:prstDash val="solid"/>
            <a:miter lim="800000"/>
            <a:headEnd type="none" w="sm" len="sm"/>
            <a:tailEnd type="none" w="sm" len="sm"/>
          </a:ln>
        </p:spPr>
      </p:pic>
    </p:spTree>
  </p:cSld>
  <p:clrMapOvr>
    <a:masterClrMapping/>
  </p:clrMapOvr>
  <p:transition>
    <p:zoom/>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Payment Methods in EPC Contract</a:t>
            </a:r>
            <a:endParaRPr lang="en-US" dirty="0"/>
          </a:p>
        </p:txBody>
      </p:sp>
      <p:pic>
        <p:nvPicPr>
          <p:cNvPr id="157698" name="Picture 2"/>
          <p:cNvPicPr>
            <a:picLocks noGrp="1" noChangeAspect="1" noChangeArrowheads="1"/>
          </p:cNvPicPr>
          <p:nvPr>
            <p:ph idx="1"/>
          </p:nvPr>
        </p:nvPicPr>
        <p:blipFill>
          <a:blip r:embed="rId2" cstate="print"/>
          <a:srcRect/>
          <a:stretch>
            <a:fillRect/>
          </a:stretch>
        </p:blipFill>
        <p:spPr bwMode="auto">
          <a:xfrm>
            <a:off x="959907" y="1676400"/>
            <a:ext cx="7482196" cy="4419600"/>
          </a:xfrm>
          <a:prstGeom prst="rect">
            <a:avLst/>
          </a:prstGeom>
          <a:noFill/>
          <a:ln w="12700" cap="flat" cmpd="sng">
            <a:noFill/>
            <a:prstDash val="solid"/>
            <a:miter lim="800000"/>
            <a:headEnd type="none" w="sm" len="sm"/>
            <a:tailEnd type="none" w="sm" len="sm"/>
          </a:ln>
        </p:spPr>
      </p:pic>
    </p:spTree>
  </p:cSld>
  <p:clrMapOvr>
    <a:masterClrMapping/>
  </p:clrMapOvr>
  <p:transition>
    <p:zoom/>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Grp="1" noChangeArrowheads="1"/>
          </p:cNvSpPr>
          <p:nvPr>
            <p:ph type="ctrTitle"/>
          </p:nvPr>
        </p:nvSpPr>
        <p:spPr/>
        <p:txBody>
          <a:bodyPr/>
          <a:lstStyle/>
          <a:p>
            <a:r>
              <a:rPr lang="en-US" smtClean="0"/>
              <a:t>Liquidated Damages for Delay and Performance</a:t>
            </a:r>
          </a:p>
        </p:txBody>
      </p:sp>
    </p:spTree>
  </p:cSld>
  <p:clrMapOvr>
    <a:masterClrMapping/>
  </p:clrMapOvr>
  <p:transition>
    <p:zoom/>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smtClean="0"/>
              <a:t>EPC Liquidated Damage Penalties</a:t>
            </a:r>
          </a:p>
        </p:txBody>
      </p:sp>
      <p:sp>
        <p:nvSpPr>
          <p:cNvPr id="41987" name="Rectangle 3"/>
          <p:cNvSpPr>
            <a:spLocks noGrp="1" noChangeArrowheads="1"/>
          </p:cNvSpPr>
          <p:nvPr>
            <p:ph type="body" idx="1"/>
          </p:nvPr>
        </p:nvSpPr>
        <p:spPr/>
        <p:txBody>
          <a:bodyPr/>
          <a:lstStyle/>
          <a:p>
            <a:pPr>
              <a:lnSpc>
                <a:spcPct val="90000"/>
              </a:lnSpc>
            </a:pPr>
            <a:r>
              <a:rPr lang="en-US" sz="1400" smtClean="0"/>
              <a:t>Liquidated Damages for Delay and Sub-Performance</a:t>
            </a:r>
          </a:p>
          <a:p>
            <a:pPr lvl="1">
              <a:lnSpc>
                <a:spcPct val="90000"/>
              </a:lnSpc>
            </a:pPr>
            <a:r>
              <a:rPr lang="en-US" sz="1400" smtClean="0"/>
              <a:t>EPC contracts should have damages provisions that result in payments from the contactor to the sponsor to mitigate the risk of delays – e.g. payment of a certain percentage of the contract if a delay of certain months occurs</a:t>
            </a:r>
          </a:p>
          <a:p>
            <a:pPr lvl="1">
              <a:lnSpc>
                <a:spcPct val="90000"/>
              </a:lnSpc>
            </a:pPr>
            <a:r>
              <a:rPr lang="en-US" sz="1400" smtClean="0"/>
              <a:t>The EPC contract should also specify payments for sub-design performance – for example if the heat rate on an electric plant is not as expected or the throughput of a pipeline is less than expected.</a:t>
            </a:r>
          </a:p>
          <a:p>
            <a:pPr>
              <a:lnSpc>
                <a:spcPct val="90000"/>
              </a:lnSpc>
            </a:pPr>
            <a:r>
              <a:rPr lang="en-US" sz="1400" smtClean="0"/>
              <a:t>Caps on Liquidated Damages</a:t>
            </a:r>
          </a:p>
          <a:p>
            <a:pPr lvl="1">
              <a:lnSpc>
                <a:spcPct val="90000"/>
              </a:lnSpc>
            </a:pPr>
            <a:r>
              <a:rPr lang="en-US" sz="1400" smtClean="0"/>
              <a:t>There are caps on liquidated damages that limit the amount of damages that the contractor must pay.  If damages are exceeded, the sponsor is responsible for the remaining delay or sub-performance</a:t>
            </a:r>
          </a:p>
          <a:p>
            <a:pPr lvl="2">
              <a:lnSpc>
                <a:spcPct val="90000"/>
              </a:lnSpc>
            </a:pPr>
            <a:r>
              <a:rPr lang="en-US" sz="1200" smtClean="0"/>
              <a:t>Typical Caps</a:t>
            </a:r>
          </a:p>
          <a:p>
            <a:pPr lvl="3">
              <a:lnSpc>
                <a:spcPct val="90000"/>
              </a:lnSpc>
            </a:pPr>
            <a:r>
              <a:rPr lang="en-US" sz="1200" smtClean="0"/>
              <a:t>Coal Plant – 35-40%</a:t>
            </a:r>
          </a:p>
          <a:p>
            <a:pPr lvl="3">
              <a:lnSpc>
                <a:spcPct val="90000"/>
              </a:lnSpc>
            </a:pPr>
            <a:r>
              <a:rPr lang="en-US" sz="1200" smtClean="0"/>
              <a:t>Pipeline – 10-15% </a:t>
            </a:r>
          </a:p>
          <a:p>
            <a:pPr>
              <a:lnSpc>
                <a:spcPct val="90000"/>
              </a:lnSpc>
            </a:pPr>
            <a:r>
              <a:rPr lang="en-US" sz="1400" smtClean="0"/>
              <a:t>Contractual delay damages should be sufficient to cover principal and interest payments for a period of several months, depending on the industry, the location and the technology. </a:t>
            </a:r>
          </a:p>
        </p:txBody>
      </p:sp>
    </p:spTree>
  </p:cSld>
  <p:clrMapOvr>
    <a:masterClrMapping/>
  </p:clrMapOvr>
  <p:transition>
    <p:zo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of Liquidated Damages</a:t>
            </a:r>
            <a:endParaRPr lang="en-US" dirty="0"/>
          </a:p>
        </p:txBody>
      </p:sp>
      <p:pic>
        <p:nvPicPr>
          <p:cNvPr id="159746" name="Picture 2"/>
          <p:cNvPicPr>
            <a:picLocks noGrp="1" noChangeAspect="1" noChangeArrowheads="1"/>
          </p:cNvPicPr>
          <p:nvPr>
            <p:ph sz="half" idx="1"/>
          </p:nvPr>
        </p:nvPicPr>
        <p:blipFill>
          <a:blip r:embed="rId2" cstate="print"/>
          <a:stretch>
            <a:fillRect/>
          </a:stretch>
        </p:blipFill>
        <p:spPr bwMode="auto">
          <a:xfrm>
            <a:off x="762000" y="2630400"/>
            <a:ext cx="3733800" cy="2359199"/>
          </a:xfrm>
          <a:prstGeom prst="rect">
            <a:avLst/>
          </a:prstGeom>
          <a:noFill/>
          <a:ln w="12700" cap="flat" cmpd="sng">
            <a:noFill/>
            <a:prstDash val="solid"/>
            <a:miter lim="800000"/>
            <a:headEnd type="none" w="sm" len="sm"/>
            <a:tailEnd type="none" w="sm" len="sm"/>
          </a:ln>
        </p:spPr>
      </p:pic>
      <p:pic>
        <p:nvPicPr>
          <p:cNvPr id="159747" name="Picture 3"/>
          <p:cNvPicPr>
            <a:picLocks noGrp="1" noChangeAspect="1" noChangeArrowheads="1"/>
          </p:cNvPicPr>
          <p:nvPr>
            <p:ph sz="half" idx="2"/>
          </p:nvPr>
        </p:nvPicPr>
        <p:blipFill>
          <a:blip r:embed="rId3" cstate="print"/>
          <a:srcRect/>
          <a:stretch>
            <a:fillRect/>
          </a:stretch>
        </p:blipFill>
        <p:spPr bwMode="auto">
          <a:xfrm>
            <a:off x="4648200" y="2643583"/>
            <a:ext cx="3733800" cy="2332833"/>
          </a:xfrm>
          <a:prstGeom prst="rect">
            <a:avLst/>
          </a:prstGeom>
          <a:noFill/>
          <a:ln w="12700" cap="flat" cmpd="sng">
            <a:noFill/>
            <a:prstDash val="solid"/>
            <a:miter lim="800000"/>
            <a:headEnd type="none" w="sm" len="sm"/>
            <a:tailEnd type="none" w="sm" len="sm"/>
          </a:ln>
        </p:spPr>
      </p:pic>
    </p:spTree>
  </p:cSld>
  <p:clrMapOvr>
    <a:masterClrMapping/>
  </p:clrMapOvr>
  <p:transition>
    <p:zoom/>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mtClean="0"/>
              <a:t>Basis of Liquidated Damages</a:t>
            </a:r>
          </a:p>
        </p:txBody>
      </p:sp>
      <p:sp>
        <p:nvSpPr>
          <p:cNvPr id="43011" name="Rectangle 3"/>
          <p:cNvSpPr>
            <a:spLocks noGrp="1" noChangeArrowheads="1"/>
          </p:cNvSpPr>
          <p:nvPr>
            <p:ph type="body" idx="1"/>
          </p:nvPr>
        </p:nvSpPr>
        <p:spPr/>
        <p:txBody>
          <a:bodyPr/>
          <a:lstStyle/>
          <a:p>
            <a:r>
              <a:rPr lang="en-US" smtClean="0"/>
              <a:t>Liquidated damages are not intended as penalties</a:t>
            </a:r>
          </a:p>
          <a:p>
            <a:pPr lvl="1"/>
            <a:r>
              <a:rPr lang="en-US" smtClean="0"/>
              <a:t>Most legal systems make penalty payment un-enforceable</a:t>
            </a:r>
          </a:p>
          <a:p>
            <a:pPr lvl="1"/>
            <a:r>
              <a:rPr lang="en-US" smtClean="0"/>
              <a:t>Require fair compensation for loss suffered</a:t>
            </a:r>
          </a:p>
          <a:p>
            <a:r>
              <a:rPr lang="en-US" smtClean="0"/>
              <a:t>EPC contractor takes account of the LD penalties when pricing the contract and developing a schedule for construction.</a:t>
            </a:r>
          </a:p>
          <a:p>
            <a:r>
              <a:rPr lang="en-US" smtClean="0"/>
              <a:t>Where the works are not completed within the time for completion due to the failure by the construction contractor, liquidated damages, based on a pre-estimate of the damages and losses to be incurred by the project company, will be imposed on the construction contractor.</a:t>
            </a:r>
          </a:p>
          <a:p>
            <a:pPr lvl="1"/>
            <a:endParaRPr lang="en-US" smtClean="0"/>
          </a:p>
        </p:txBody>
      </p:sp>
    </p:spTree>
  </p:cSld>
  <p:clrMapOvr>
    <a:masterClrMapping/>
  </p:clrMapOvr>
  <p:transition>
    <p:zo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mtClean="0"/>
              <a:t>Protection of Debt Service in Contracts</a:t>
            </a:r>
          </a:p>
        </p:txBody>
      </p:sp>
      <p:sp>
        <p:nvSpPr>
          <p:cNvPr id="8195" name="Rectangle 3"/>
          <p:cNvSpPr>
            <a:spLocks noGrp="1" noChangeArrowheads="1"/>
          </p:cNvSpPr>
          <p:nvPr>
            <p:ph type="body" idx="1"/>
          </p:nvPr>
        </p:nvSpPr>
        <p:spPr/>
        <p:txBody>
          <a:bodyPr/>
          <a:lstStyle/>
          <a:p>
            <a:pPr>
              <a:lnSpc>
                <a:spcPct val="90000"/>
              </a:lnSpc>
            </a:pPr>
            <a:r>
              <a:rPr lang="en-US" smtClean="0"/>
              <a:t>The project structure should protect stakeholders' interests through contracts that encourage the parties to complete project construction satisfactorily and to operate it competently. </a:t>
            </a:r>
          </a:p>
          <a:p>
            <a:pPr>
              <a:lnSpc>
                <a:spcPct val="90000"/>
              </a:lnSpc>
            </a:pPr>
            <a:r>
              <a:rPr lang="en-US" smtClean="0"/>
              <a:t>The project's structure should also give stakeholders a right to a portion of the project's cash flow</a:t>
            </a:r>
          </a:p>
          <a:p>
            <a:pPr lvl="1">
              <a:lnSpc>
                <a:spcPct val="90000"/>
              </a:lnSpc>
            </a:pPr>
            <a:r>
              <a:rPr lang="en-US" smtClean="0"/>
              <a:t>in order to service debt and, </a:t>
            </a:r>
          </a:p>
          <a:p>
            <a:pPr lvl="1">
              <a:lnSpc>
                <a:spcPct val="90000"/>
              </a:lnSpc>
            </a:pPr>
            <a:r>
              <a:rPr lang="en-US" smtClean="0"/>
              <a:t>in appropriate circumstances, to release free cash to the equity in the form of dividends. </a:t>
            </a:r>
          </a:p>
          <a:p>
            <a:pPr>
              <a:lnSpc>
                <a:spcPct val="90000"/>
              </a:lnSpc>
            </a:pPr>
            <a:r>
              <a:rPr lang="en-US" smtClean="0"/>
              <a:t>Moreover, higher rated projects will generally give lenders the assurance that project management will align their interests with lenders' interests; </a:t>
            </a:r>
          </a:p>
          <a:p>
            <a:pPr>
              <a:lnSpc>
                <a:spcPct val="90000"/>
              </a:lnSpc>
            </a:pPr>
            <a:r>
              <a:rPr lang="en-US" smtClean="0"/>
              <a:t>Project management should have limited discretion in changing the project's business or financing activities.</a:t>
            </a:r>
          </a:p>
          <a:p>
            <a:pPr>
              <a:lnSpc>
                <a:spcPct val="90000"/>
              </a:lnSpc>
              <a:buFontTx/>
              <a:buNone/>
            </a:pPr>
            <a:endParaRPr lang="en-US" smtClean="0"/>
          </a:p>
        </p:txBody>
      </p:sp>
    </p:spTree>
  </p:cSld>
  <p:clrMapOvr>
    <a:masterClrMapping/>
  </p:clrMapOvr>
  <p:transition>
    <p:zo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smtClean="0"/>
              <a:t>Liquidated Damage Exercise</a:t>
            </a:r>
          </a:p>
        </p:txBody>
      </p:sp>
      <p:sp>
        <p:nvSpPr>
          <p:cNvPr id="44035" name="Rectangle 3"/>
          <p:cNvSpPr>
            <a:spLocks noGrp="1" noChangeArrowheads="1"/>
          </p:cNvSpPr>
          <p:nvPr>
            <p:ph type="body" idx="1"/>
          </p:nvPr>
        </p:nvSpPr>
        <p:spPr/>
        <p:txBody>
          <a:bodyPr/>
          <a:lstStyle/>
          <a:p>
            <a:pPr marL="406400" indent="-406400">
              <a:lnSpc>
                <a:spcPct val="90000"/>
              </a:lnSpc>
            </a:pPr>
            <a:r>
              <a:rPr lang="en-US" sz="1600" smtClean="0"/>
              <a:t>Consequences of delay</a:t>
            </a:r>
          </a:p>
          <a:p>
            <a:pPr marL="635000" lvl="1" indent="165100">
              <a:lnSpc>
                <a:spcPct val="90000"/>
              </a:lnSpc>
            </a:pPr>
            <a:r>
              <a:rPr lang="en-US" sz="1600" smtClean="0"/>
              <a:t>Financing costs</a:t>
            </a:r>
          </a:p>
          <a:p>
            <a:pPr marL="635000" lvl="1" indent="165100">
              <a:lnSpc>
                <a:spcPct val="90000"/>
              </a:lnSpc>
            </a:pPr>
            <a:r>
              <a:rPr lang="en-US" sz="1600" smtClean="0"/>
              <a:t>Revenues deferred or lost</a:t>
            </a:r>
          </a:p>
          <a:p>
            <a:pPr marL="635000" lvl="1" indent="165100">
              <a:lnSpc>
                <a:spcPct val="90000"/>
              </a:lnSpc>
            </a:pPr>
            <a:r>
              <a:rPr lang="en-US" sz="1600" smtClean="0"/>
              <a:t>Penalties in PPA contract</a:t>
            </a:r>
          </a:p>
          <a:p>
            <a:pPr marL="406400" indent="-406400">
              <a:lnSpc>
                <a:spcPct val="90000"/>
              </a:lnSpc>
            </a:pPr>
            <a:r>
              <a:rPr lang="en-US" sz="1600" smtClean="0"/>
              <a:t>Exercise to determine liquidated damages</a:t>
            </a:r>
          </a:p>
          <a:p>
            <a:pPr marL="635000" lvl="1" indent="165100">
              <a:lnSpc>
                <a:spcPct val="90000"/>
              </a:lnSpc>
            </a:pPr>
            <a:r>
              <a:rPr lang="en-US" sz="1600" smtClean="0"/>
              <a:t>Run base case</a:t>
            </a:r>
          </a:p>
          <a:p>
            <a:pPr marL="635000" lvl="1" indent="165100">
              <a:lnSpc>
                <a:spcPct val="90000"/>
              </a:lnSpc>
            </a:pPr>
            <a:r>
              <a:rPr lang="en-US" sz="1600" smtClean="0"/>
              <a:t>Run case with delay or inadequate performance</a:t>
            </a:r>
          </a:p>
          <a:p>
            <a:pPr marL="635000" lvl="1" indent="165100">
              <a:lnSpc>
                <a:spcPct val="90000"/>
              </a:lnSpc>
            </a:pPr>
            <a:r>
              <a:rPr lang="en-US" sz="1600" smtClean="0"/>
              <a:t>Evaluate the reduction in capital expenditures that is necessary to bring back IRR or DSCR to base case levels</a:t>
            </a:r>
          </a:p>
          <a:p>
            <a:pPr marL="635000" lvl="1" indent="165100">
              <a:lnSpc>
                <a:spcPct val="90000"/>
              </a:lnSpc>
            </a:pPr>
            <a:r>
              <a:rPr lang="en-US" sz="1600" smtClean="0"/>
              <a:t>Requires creating delay case or poor performance case</a:t>
            </a:r>
          </a:p>
          <a:p>
            <a:pPr marL="406400" indent="-406400">
              <a:lnSpc>
                <a:spcPct val="90000"/>
              </a:lnSpc>
            </a:pPr>
            <a:r>
              <a:rPr lang="en-US" sz="1600" smtClean="0"/>
              <a:t>Compute liquidated damages using alternative assumptions with respect to delay and plant performance as well as different financial criteria (dscr, cash flow, and IRR)</a:t>
            </a:r>
          </a:p>
        </p:txBody>
      </p:sp>
    </p:spTree>
  </p:cSld>
  <p:clrMapOvr>
    <a:masterClrMapping/>
  </p:clrMapOvr>
  <p:transition>
    <p:zo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Liquidated Damages for Delay</a:t>
            </a:r>
            <a:endParaRPr lang="en-US" dirty="0"/>
          </a:p>
        </p:txBody>
      </p:sp>
      <p:pic>
        <p:nvPicPr>
          <p:cNvPr id="158722" name="Picture 2"/>
          <p:cNvPicPr>
            <a:picLocks noGrp="1" noChangeAspect="1" noChangeArrowheads="1"/>
          </p:cNvPicPr>
          <p:nvPr>
            <p:ph idx="1"/>
          </p:nvPr>
        </p:nvPicPr>
        <p:blipFill>
          <a:blip r:embed="rId2" cstate="print"/>
          <a:srcRect/>
          <a:stretch>
            <a:fillRect/>
          </a:stretch>
        </p:blipFill>
        <p:spPr bwMode="auto">
          <a:xfrm>
            <a:off x="1430215" y="1905000"/>
            <a:ext cx="5946950" cy="4038600"/>
          </a:xfrm>
          <a:prstGeom prst="rect">
            <a:avLst/>
          </a:prstGeom>
          <a:noFill/>
          <a:ln w="12700" cap="flat" cmpd="sng">
            <a:noFill/>
            <a:prstDash val="solid"/>
            <a:miter lim="800000"/>
            <a:headEnd type="none" w="sm" len="sm"/>
            <a:tailEnd type="none" w="sm" len="sm"/>
          </a:ln>
        </p:spPr>
      </p:pic>
    </p:spTree>
  </p:cSld>
  <p:clrMapOvr>
    <a:masterClrMapping/>
  </p:clrMapOvr>
  <p:transition>
    <p:zoom/>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title"/>
          </p:nvPr>
        </p:nvSpPr>
        <p:spPr/>
        <p:txBody>
          <a:bodyPr/>
          <a:lstStyle/>
          <a:p>
            <a:r>
              <a:rPr lang="en-US" smtClean="0"/>
              <a:t>Base for Liquidated Damanges from Delay</a:t>
            </a:r>
          </a:p>
        </p:txBody>
      </p:sp>
      <p:sp>
        <p:nvSpPr>
          <p:cNvPr id="45059" name="Rectangle 9"/>
          <p:cNvSpPr>
            <a:spLocks noGrp="1" noChangeArrowheads="1"/>
          </p:cNvSpPr>
          <p:nvPr>
            <p:ph type="body" sz="half" idx="2"/>
          </p:nvPr>
        </p:nvSpPr>
        <p:spPr>
          <a:xfrm>
            <a:off x="1524000" y="1524000"/>
            <a:ext cx="6858000" cy="4343400"/>
          </a:xfrm>
        </p:spPr>
        <p:txBody>
          <a:bodyPr/>
          <a:lstStyle/>
          <a:p>
            <a:r>
              <a:rPr lang="en-US" sz="1600" smtClean="0"/>
              <a:t>Interest  (capitalising)</a:t>
            </a:r>
          </a:p>
          <a:p>
            <a:r>
              <a:rPr lang="en-US" sz="1600" smtClean="0"/>
              <a:t>- Running/standing costs</a:t>
            </a:r>
          </a:p>
          <a:p>
            <a:r>
              <a:rPr lang="en-US" sz="1600" smtClean="0"/>
              <a:t>- Permanent(?) loss of revenue</a:t>
            </a:r>
          </a:p>
          <a:p>
            <a:r>
              <a:rPr lang="en-US" sz="1600" smtClean="0"/>
              <a:t>- Deferral (time value) of delay</a:t>
            </a:r>
          </a:p>
          <a:p>
            <a:r>
              <a:rPr lang="en-US" sz="1600" smtClean="0"/>
              <a:t>- Startup ‘penalty’</a:t>
            </a:r>
          </a:p>
          <a:p>
            <a:r>
              <a:rPr lang="en-US" sz="1600" smtClean="0"/>
              <a:t>- Supply commitment (costs/penalties)</a:t>
            </a:r>
          </a:p>
          <a:p>
            <a:r>
              <a:rPr lang="en-US" sz="1600" smtClean="0"/>
              <a:t>- Insurable events (not otherwise 				covered)</a:t>
            </a:r>
          </a:p>
          <a:p>
            <a:endParaRPr lang="en-US" sz="1600" smtClean="0"/>
          </a:p>
        </p:txBody>
      </p:sp>
    </p:spTree>
  </p:cSld>
  <p:clrMapOvr>
    <a:masterClrMapping/>
  </p:clrMapOvr>
  <p:transition>
    <p:zoom/>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mtClean="0"/>
              <a:t>Liquidated Damages in IE Report</a:t>
            </a:r>
          </a:p>
        </p:txBody>
      </p:sp>
      <p:sp>
        <p:nvSpPr>
          <p:cNvPr id="46083" name="Rectangle 3"/>
          <p:cNvSpPr>
            <a:spLocks noGrp="1" noChangeArrowheads="1"/>
          </p:cNvSpPr>
          <p:nvPr>
            <p:ph type="body" idx="1"/>
          </p:nvPr>
        </p:nvSpPr>
        <p:spPr/>
        <p:txBody>
          <a:bodyPr/>
          <a:lstStyle/>
          <a:p>
            <a:r>
              <a:rPr lang="en-US" smtClean="0"/>
              <a:t>The IE report should also discuss if con­tractor delays are subject to penalties and whether the EPC contract contains liability caps that limit a project sponsor's ability to recover contractor-related damages. As men­tioned earlier, the adequacy of delay damages to cover interest during construction and reimburse sponsors (and, indirectly, lenders) for shortfalls in guaranteed operating perfor­mance is an important consideration in Standard &amp; Poor's overall evaluation of con­struction risk. </a:t>
            </a:r>
          </a:p>
        </p:txBody>
      </p:sp>
    </p:spTree>
  </p:cSld>
  <p:clrMapOvr>
    <a:masterClrMapping/>
  </p:clrMapOvr>
  <p:transition>
    <p:zoom/>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6" name="Group 3"/>
          <p:cNvGrpSpPr>
            <a:grpSpLocks/>
          </p:cNvGrpSpPr>
          <p:nvPr/>
        </p:nvGrpSpPr>
        <p:grpSpPr bwMode="auto">
          <a:xfrm>
            <a:off x="838200" y="2057400"/>
            <a:ext cx="7924800" cy="2009775"/>
            <a:chOff x="43" y="0"/>
            <a:chExt cx="2835" cy="1266"/>
          </a:xfrm>
        </p:grpSpPr>
        <p:sp>
          <p:nvSpPr>
            <p:cNvPr id="47108" name="Rectangle 4"/>
            <p:cNvSpPr>
              <a:spLocks noChangeArrowheads="1"/>
            </p:cNvSpPr>
            <p:nvPr/>
          </p:nvSpPr>
          <p:spPr bwMode="auto">
            <a:xfrm>
              <a:off x="43" y="0"/>
              <a:ext cx="964" cy="518"/>
            </a:xfrm>
            <a:prstGeom prst="rect">
              <a:avLst/>
            </a:prstGeom>
            <a:noFill/>
            <a:ln w="12700">
              <a:noFill/>
              <a:miter lim="800000"/>
              <a:headEnd/>
              <a:tailEnd/>
            </a:ln>
          </p:spPr>
          <p:txBody>
            <a:bodyPr/>
            <a:lstStyle/>
            <a:p>
              <a:pPr algn="l"/>
              <a:r>
                <a:rPr lang="en-GB" sz="1600" b="1">
                  <a:latin typeface="Times New Roman" pitchFamily="18" charset="0"/>
                  <a:cs typeface="Times New Roman" pitchFamily="18" charset="0"/>
                </a:rPr>
                <a:t>Under-Performance:</a:t>
              </a:r>
            </a:p>
            <a:p>
              <a:pPr algn="l"/>
              <a:endParaRPr lang="en-GB" sz="1600" b="1">
                <a:latin typeface="Times New Roman" pitchFamily="18" charset="0"/>
                <a:cs typeface="Times New Roman" pitchFamily="18" charset="0"/>
              </a:endParaRPr>
            </a:p>
            <a:p>
              <a:pPr algn="l"/>
              <a:endParaRPr lang="en-GB" sz="1600">
                <a:latin typeface="Times New Roman" pitchFamily="18" charset="0"/>
                <a:cs typeface="Times New Roman" pitchFamily="18" charset="0"/>
              </a:endParaRPr>
            </a:p>
            <a:p>
              <a:pPr algn="l"/>
              <a:endParaRPr lang="en-GB" sz="1600">
                <a:latin typeface="Times New Roman" pitchFamily="18" charset="0"/>
              </a:endParaRPr>
            </a:p>
          </p:txBody>
        </p:sp>
        <p:sp>
          <p:nvSpPr>
            <p:cNvPr id="47109" name="Rectangle 5"/>
            <p:cNvSpPr>
              <a:spLocks noChangeArrowheads="1"/>
            </p:cNvSpPr>
            <p:nvPr/>
          </p:nvSpPr>
          <p:spPr bwMode="auto">
            <a:xfrm>
              <a:off x="1007" y="0"/>
              <a:ext cx="1871" cy="518"/>
            </a:xfrm>
            <a:prstGeom prst="rect">
              <a:avLst/>
            </a:prstGeom>
            <a:noFill/>
            <a:ln w="12700">
              <a:noFill/>
              <a:miter lim="800000"/>
              <a:headEnd/>
              <a:tailEnd/>
            </a:ln>
          </p:spPr>
          <p:txBody>
            <a:bodyPr/>
            <a:lstStyle/>
            <a:p>
              <a:pPr algn="l"/>
              <a:r>
                <a:rPr lang="en-GB" sz="1600" b="1">
                  <a:latin typeface="Times New Roman" pitchFamily="18" charset="0"/>
                  <a:cs typeface="Times New Roman" pitchFamily="18" charset="0"/>
                </a:rPr>
                <a:t>- Reduction in revenues long-term</a:t>
              </a:r>
            </a:p>
            <a:p>
              <a:pPr algn="l">
                <a:buFontTx/>
                <a:buChar char="-"/>
              </a:pPr>
              <a:r>
                <a:rPr lang="en-GB" sz="1600" b="1">
                  <a:latin typeface="Times New Roman" pitchFamily="18" charset="0"/>
                  <a:cs typeface="Times New Roman" pitchFamily="18" charset="0"/>
                </a:rPr>
                <a:t>‘Penalties’ for lower than contracted</a:t>
              </a:r>
            </a:p>
            <a:p>
              <a:pPr algn="l">
                <a:buFontTx/>
                <a:buChar char="-"/>
              </a:pPr>
              <a:endParaRPr lang="en-GB" sz="1600" b="1">
                <a:latin typeface="Times New Roman" pitchFamily="18" charset="0"/>
                <a:cs typeface="Times New Roman" pitchFamily="18" charset="0"/>
              </a:endParaRPr>
            </a:p>
            <a:p>
              <a:pPr algn="l">
                <a:buFontTx/>
                <a:buChar char="-"/>
              </a:pPr>
              <a:endParaRPr lang="en-GB" sz="1600" b="1">
                <a:latin typeface="Times New Roman" pitchFamily="18" charset="0"/>
                <a:cs typeface="Times New Roman" pitchFamily="18" charset="0"/>
              </a:endParaRPr>
            </a:p>
            <a:p>
              <a:pPr algn="l"/>
              <a:endParaRPr lang="en-GB" sz="1600" b="1">
                <a:latin typeface="Times New Roman" pitchFamily="18" charset="0"/>
              </a:endParaRPr>
            </a:p>
          </p:txBody>
        </p:sp>
        <p:sp>
          <p:nvSpPr>
            <p:cNvPr id="47110" name="Rectangle 6"/>
            <p:cNvSpPr>
              <a:spLocks noChangeArrowheads="1"/>
            </p:cNvSpPr>
            <p:nvPr/>
          </p:nvSpPr>
          <p:spPr bwMode="auto">
            <a:xfrm>
              <a:off x="43" y="518"/>
              <a:ext cx="964" cy="748"/>
            </a:xfrm>
            <a:prstGeom prst="rect">
              <a:avLst/>
            </a:prstGeom>
            <a:noFill/>
            <a:ln w="12700">
              <a:noFill/>
              <a:miter lim="800000"/>
              <a:headEnd/>
              <a:tailEnd/>
            </a:ln>
          </p:spPr>
          <p:txBody>
            <a:bodyPr/>
            <a:lstStyle/>
            <a:p>
              <a:pPr algn="l"/>
              <a:endParaRPr lang="en-GB" sz="1600" b="1">
                <a:latin typeface="Times New Roman" pitchFamily="18" charset="0"/>
                <a:cs typeface="Times New Roman" pitchFamily="18" charset="0"/>
              </a:endParaRPr>
            </a:p>
            <a:p>
              <a:pPr algn="l"/>
              <a:endParaRPr lang="en-GB" sz="1600" b="1">
                <a:latin typeface="Times New Roman" pitchFamily="18" charset="0"/>
                <a:cs typeface="Times New Roman" pitchFamily="18" charset="0"/>
              </a:endParaRPr>
            </a:p>
            <a:p>
              <a:pPr algn="l"/>
              <a:r>
                <a:rPr lang="en-GB" sz="1600" b="1">
                  <a:latin typeface="Times New Roman" pitchFamily="18" charset="0"/>
                  <a:cs typeface="Times New Roman" pitchFamily="18" charset="0"/>
                </a:rPr>
                <a:t>Bases:</a:t>
              </a:r>
              <a:endParaRPr lang="en-GB" sz="1600">
                <a:latin typeface="Times New Roman" pitchFamily="18" charset="0"/>
                <a:cs typeface="Times New Roman" pitchFamily="18" charset="0"/>
              </a:endParaRPr>
            </a:p>
            <a:p>
              <a:pPr algn="l"/>
              <a:endParaRPr lang="en-GB" sz="1600">
                <a:latin typeface="Times New Roman" pitchFamily="18" charset="0"/>
              </a:endParaRPr>
            </a:p>
          </p:txBody>
        </p:sp>
        <p:sp>
          <p:nvSpPr>
            <p:cNvPr id="47111" name="Rectangle 7"/>
            <p:cNvSpPr>
              <a:spLocks noChangeArrowheads="1"/>
            </p:cNvSpPr>
            <p:nvPr/>
          </p:nvSpPr>
          <p:spPr bwMode="auto">
            <a:xfrm>
              <a:off x="1007" y="518"/>
              <a:ext cx="1871" cy="748"/>
            </a:xfrm>
            <a:prstGeom prst="rect">
              <a:avLst/>
            </a:prstGeom>
            <a:noFill/>
            <a:ln w="12700">
              <a:noFill/>
              <a:miter lim="800000"/>
              <a:headEnd/>
              <a:tailEnd/>
            </a:ln>
          </p:spPr>
          <p:txBody>
            <a:bodyPr/>
            <a:lstStyle/>
            <a:p>
              <a:pPr algn="l"/>
              <a:endParaRPr lang="en-GB" sz="1600" b="1">
                <a:latin typeface="Times New Roman" pitchFamily="18" charset="0"/>
                <a:cs typeface="Times New Roman" pitchFamily="18" charset="0"/>
              </a:endParaRPr>
            </a:p>
            <a:p>
              <a:pPr algn="l"/>
              <a:endParaRPr lang="en-GB" sz="1600" b="1">
                <a:latin typeface="Times New Roman" pitchFamily="18" charset="0"/>
                <a:cs typeface="Times New Roman" pitchFamily="18" charset="0"/>
              </a:endParaRPr>
            </a:p>
            <a:p>
              <a:pPr algn="l"/>
              <a:r>
                <a:rPr lang="en-GB" sz="1600" b="1">
                  <a:latin typeface="Times New Roman" pitchFamily="18" charset="0"/>
                  <a:cs typeface="Times New Roman" pitchFamily="18" charset="0"/>
                </a:rPr>
                <a:t>- Estimate actual costs / damages</a:t>
              </a:r>
            </a:p>
            <a:p>
              <a:pPr algn="l"/>
              <a:r>
                <a:rPr lang="en-GB" sz="1600" b="1">
                  <a:latin typeface="Times New Roman" pitchFamily="18" charset="0"/>
                  <a:cs typeface="Times New Roman" pitchFamily="18" charset="0"/>
                </a:rPr>
                <a:t>- Sub-limits for key items/ceiling</a:t>
              </a:r>
            </a:p>
            <a:p>
              <a:pPr algn="l"/>
              <a:r>
                <a:rPr lang="en-GB" sz="1600" b="1">
                  <a:latin typeface="Times New Roman" pitchFamily="18" charset="0"/>
                  <a:cs typeface="Times New Roman" pitchFamily="18" charset="0"/>
                </a:rPr>
                <a:t>- PV/NPV loss (use PF cashflow 					model)</a:t>
              </a:r>
            </a:p>
            <a:p>
              <a:pPr algn="l"/>
              <a:r>
                <a:rPr lang="en-GB" sz="1600" b="1">
                  <a:latin typeface="Times New Roman" pitchFamily="18" charset="0"/>
                  <a:cs typeface="Times New Roman" pitchFamily="18" charset="0"/>
                </a:rPr>
                <a:t>- Never to ‘make’ money</a:t>
              </a:r>
            </a:p>
            <a:p>
              <a:pPr algn="l"/>
              <a:endParaRPr lang="en-GB" sz="1600" b="1">
                <a:latin typeface="Times New Roman" pitchFamily="18" charset="0"/>
              </a:endParaRPr>
            </a:p>
          </p:txBody>
        </p:sp>
      </p:grpSp>
      <p:sp>
        <p:nvSpPr>
          <p:cNvPr id="47107" name="Rectangle 9"/>
          <p:cNvSpPr>
            <a:spLocks noGrp="1" noChangeArrowheads="1"/>
          </p:cNvSpPr>
          <p:nvPr>
            <p:ph type="title"/>
          </p:nvPr>
        </p:nvSpPr>
        <p:spPr/>
        <p:txBody>
          <a:bodyPr/>
          <a:lstStyle/>
          <a:p>
            <a:r>
              <a:rPr lang="en-US" smtClean="0"/>
              <a:t>Liquidated Damages</a:t>
            </a:r>
          </a:p>
        </p:txBody>
      </p:sp>
    </p:spTree>
  </p:cSld>
  <p:clrMapOvr>
    <a:masterClrMapping/>
  </p:clrMapOvr>
  <p:transition>
    <p:zoom/>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body" idx="1"/>
          </p:nvPr>
        </p:nvSpPr>
        <p:spPr>
          <a:xfrm>
            <a:off x="762000" y="1981200"/>
            <a:ext cx="7772400" cy="4114800"/>
          </a:xfrm>
          <a:noFill/>
        </p:spPr>
        <p:txBody>
          <a:bodyPr/>
          <a:lstStyle/>
          <a:p>
            <a:pPr>
              <a:lnSpc>
                <a:spcPct val="90000"/>
              </a:lnSpc>
              <a:buFontTx/>
              <a:buNone/>
            </a:pPr>
            <a:r>
              <a:rPr lang="en-AU" smtClean="0"/>
              <a:t>Retention Bond:		5% of Contract Price</a:t>
            </a:r>
          </a:p>
          <a:p>
            <a:pPr>
              <a:lnSpc>
                <a:spcPct val="90000"/>
              </a:lnSpc>
              <a:buFontTx/>
              <a:buNone/>
            </a:pPr>
            <a:r>
              <a:rPr lang="en-AU" smtClean="0"/>
              <a:t>Rate of LDs Delay:	</a:t>
            </a:r>
            <a:r>
              <a:rPr lang="en-AU" sz="1400" smtClean="0"/>
              <a:t>Weeks 1-4: 0.75% per week of Contract Value</a:t>
            </a:r>
          </a:p>
          <a:p>
            <a:pPr>
              <a:lnSpc>
                <a:spcPct val="90000"/>
              </a:lnSpc>
              <a:buFontTx/>
              <a:buNone/>
            </a:pPr>
            <a:r>
              <a:rPr lang="en-AU" sz="1400" smtClean="0"/>
              <a:t>				Weeks5-21 1.00% per week of Contract Value</a:t>
            </a:r>
          </a:p>
          <a:p>
            <a:pPr>
              <a:lnSpc>
                <a:spcPct val="90000"/>
              </a:lnSpc>
              <a:buFontTx/>
              <a:buNone/>
            </a:pPr>
            <a:r>
              <a:rPr lang="en-AU" sz="1600" smtClean="0"/>
              <a:t>Overall Limit of LDs:	20% of Contract Price</a:t>
            </a:r>
          </a:p>
          <a:p>
            <a:pPr>
              <a:lnSpc>
                <a:spcPct val="90000"/>
              </a:lnSpc>
              <a:buFontTx/>
              <a:buNone/>
            </a:pPr>
            <a:r>
              <a:rPr lang="en-AU" sz="1400" smtClean="0"/>
              <a:t>(including output and efficiency performance shortfalls)</a:t>
            </a:r>
          </a:p>
          <a:p>
            <a:pPr>
              <a:lnSpc>
                <a:spcPct val="90000"/>
              </a:lnSpc>
              <a:buFontTx/>
              <a:buNone/>
            </a:pPr>
            <a:r>
              <a:rPr lang="en-AU" sz="1600" smtClean="0"/>
              <a:t>Prolonged Delay:		Maximum 20% of Contract Price</a:t>
            </a:r>
          </a:p>
          <a:p>
            <a:pPr>
              <a:lnSpc>
                <a:spcPct val="90000"/>
              </a:lnSpc>
              <a:buFontTx/>
              <a:buNone/>
            </a:pPr>
            <a:endParaRPr lang="en-AU" sz="1400" smtClean="0"/>
          </a:p>
        </p:txBody>
      </p:sp>
      <p:sp>
        <p:nvSpPr>
          <p:cNvPr id="48131" name="Text Box 3"/>
          <p:cNvSpPr txBox="1">
            <a:spLocks noChangeArrowheads="1"/>
          </p:cNvSpPr>
          <p:nvPr/>
        </p:nvSpPr>
        <p:spPr bwMode="auto">
          <a:xfrm>
            <a:off x="2041525" y="1585913"/>
            <a:ext cx="184150" cy="457200"/>
          </a:xfrm>
          <a:prstGeom prst="rect">
            <a:avLst/>
          </a:prstGeom>
          <a:noFill/>
          <a:ln w="12700">
            <a:noFill/>
            <a:miter lim="800000"/>
            <a:headEnd/>
            <a:tailEnd/>
          </a:ln>
        </p:spPr>
        <p:txBody>
          <a:bodyPr wrap="none">
            <a:spAutoFit/>
          </a:bodyPr>
          <a:lstStyle/>
          <a:p>
            <a:pPr algn="l"/>
            <a:endParaRPr lang="en-US" sz="2400">
              <a:latin typeface="Flick Bold Hollow" pitchFamily="2" charset="0"/>
            </a:endParaRPr>
          </a:p>
        </p:txBody>
      </p:sp>
      <p:sp>
        <p:nvSpPr>
          <p:cNvPr id="48132" name="Rectangle 5"/>
          <p:cNvSpPr>
            <a:spLocks noGrp="1" noChangeArrowheads="1"/>
          </p:cNvSpPr>
          <p:nvPr>
            <p:ph type="title"/>
          </p:nvPr>
        </p:nvSpPr>
        <p:spPr/>
        <p:txBody>
          <a:bodyPr/>
          <a:lstStyle/>
          <a:p>
            <a:r>
              <a:rPr lang="en-US" smtClean="0"/>
              <a:t>Example of Liquidated Damages</a:t>
            </a:r>
          </a:p>
        </p:txBody>
      </p:sp>
    </p:spTree>
  </p:cSld>
  <p:clrMapOvr>
    <a:masterClrMapping/>
  </p:clrMapOvr>
  <p:transition>
    <p:zoom/>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body" idx="1"/>
          </p:nvPr>
        </p:nvSpPr>
        <p:spPr>
          <a:xfrm>
            <a:off x="762000" y="2438400"/>
            <a:ext cx="7772400" cy="3657600"/>
          </a:xfrm>
          <a:noFill/>
        </p:spPr>
        <p:txBody>
          <a:bodyPr/>
          <a:lstStyle/>
          <a:p>
            <a:pPr>
              <a:lnSpc>
                <a:spcPct val="90000"/>
              </a:lnSpc>
            </a:pPr>
            <a:r>
              <a:rPr lang="en-AU" smtClean="0"/>
              <a:t>Output			</a:t>
            </a:r>
            <a:r>
              <a:rPr lang="en-AU" sz="1600" smtClean="0"/>
              <a:t>1.5% of Contract Price per 1% Shortfall/Decline</a:t>
            </a:r>
          </a:p>
          <a:p>
            <a:pPr>
              <a:lnSpc>
                <a:spcPct val="90000"/>
              </a:lnSpc>
            </a:pPr>
            <a:r>
              <a:rPr lang="en-AU" smtClean="0"/>
              <a:t>Maximum Liability: Output	</a:t>
            </a:r>
            <a:r>
              <a:rPr lang="en-AU" sz="1600" smtClean="0"/>
              <a:t>4.5% of Contract Price</a:t>
            </a:r>
          </a:p>
          <a:p>
            <a:pPr>
              <a:lnSpc>
                <a:spcPct val="90000"/>
              </a:lnSpc>
            </a:pPr>
            <a:r>
              <a:rPr lang="en-AU" smtClean="0"/>
              <a:t>Heat Rate			</a:t>
            </a:r>
            <a:r>
              <a:rPr lang="en-AU" sz="1600" smtClean="0"/>
              <a:t>2.5% of Contract Price per 1% increase in Heat Rate</a:t>
            </a:r>
          </a:p>
          <a:p>
            <a:pPr lvl="1">
              <a:lnSpc>
                <a:spcPct val="90000"/>
              </a:lnSpc>
            </a:pPr>
            <a:r>
              <a:rPr lang="en-AU" smtClean="0"/>
              <a:t>Maximum Liability: Heat Rate</a:t>
            </a:r>
          </a:p>
          <a:p>
            <a:pPr lvl="2">
              <a:lnSpc>
                <a:spcPct val="90000"/>
              </a:lnSpc>
            </a:pPr>
            <a:r>
              <a:rPr lang="en-AU" sz="1400" smtClean="0"/>
              <a:t>7.5% of Contract Price</a:t>
            </a:r>
          </a:p>
          <a:p>
            <a:pPr>
              <a:lnSpc>
                <a:spcPct val="90000"/>
              </a:lnSpc>
              <a:buFontTx/>
              <a:buNone/>
            </a:pPr>
            <a:r>
              <a:rPr lang="en-AU" sz="1600" i="1" smtClean="0"/>
              <a:t>Sum of 12% LDs for Underperformance</a:t>
            </a:r>
          </a:p>
        </p:txBody>
      </p:sp>
      <p:sp>
        <p:nvSpPr>
          <p:cNvPr id="49155" name="Text Box 3"/>
          <p:cNvSpPr txBox="1">
            <a:spLocks noChangeArrowheads="1"/>
          </p:cNvSpPr>
          <p:nvPr/>
        </p:nvSpPr>
        <p:spPr bwMode="auto">
          <a:xfrm>
            <a:off x="2041525" y="1585913"/>
            <a:ext cx="184150" cy="457200"/>
          </a:xfrm>
          <a:prstGeom prst="rect">
            <a:avLst/>
          </a:prstGeom>
          <a:noFill/>
          <a:ln w="12700">
            <a:noFill/>
            <a:miter lim="800000"/>
            <a:headEnd/>
            <a:tailEnd/>
          </a:ln>
        </p:spPr>
        <p:txBody>
          <a:bodyPr wrap="none">
            <a:spAutoFit/>
          </a:bodyPr>
          <a:lstStyle/>
          <a:p>
            <a:pPr algn="l"/>
            <a:endParaRPr lang="en-US" sz="2400">
              <a:latin typeface="Flick Bold Hollow" pitchFamily="2" charset="0"/>
            </a:endParaRPr>
          </a:p>
        </p:txBody>
      </p:sp>
      <p:sp>
        <p:nvSpPr>
          <p:cNvPr id="49156" name="Rectangle 5"/>
          <p:cNvSpPr>
            <a:spLocks noGrp="1" noChangeArrowheads="1"/>
          </p:cNvSpPr>
          <p:nvPr>
            <p:ph type="title"/>
          </p:nvPr>
        </p:nvSpPr>
        <p:spPr/>
        <p:txBody>
          <a:bodyPr/>
          <a:lstStyle/>
          <a:p>
            <a:r>
              <a:rPr lang="en-US" smtClean="0"/>
              <a:t>BOO Power Project</a:t>
            </a:r>
            <a:br>
              <a:rPr lang="en-US" smtClean="0"/>
            </a:br>
            <a:endParaRPr lang="en-US" smtClean="0"/>
          </a:p>
        </p:txBody>
      </p:sp>
      <p:sp>
        <p:nvSpPr>
          <p:cNvPr id="49157" name="Rectangle 6"/>
          <p:cNvSpPr>
            <a:spLocks noChangeArrowheads="1"/>
          </p:cNvSpPr>
          <p:nvPr/>
        </p:nvSpPr>
        <p:spPr bwMode="auto">
          <a:xfrm>
            <a:off x="1143000" y="1447800"/>
            <a:ext cx="6248400" cy="457200"/>
          </a:xfrm>
          <a:prstGeom prst="rect">
            <a:avLst/>
          </a:prstGeom>
          <a:noFill/>
          <a:ln w="12700">
            <a:noFill/>
            <a:miter lim="800000"/>
            <a:headEnd type="none" w="sm" len="sm"/>
            <a:tailEnd type="none" w="sm" len="sm"/>
          </a:ln>
        </p:spPr>
        <p:txBody>
          <a:bodyPr>
            <a:spAutoFit/>
          </a:bodyPr>
          <a:lstStyle/>
          <a:p>
            <a:pPr algn="l"/>
            <a:r>
              <a:rPr lang="en-US" b="1">
                <a:solidFill>
                  <a:schemeClr val="tx2"/>
                </a:solidFill>
              </a:rPr>
              <a:t>Potential Performance LDs		Amount Payable</a:t>
            </a:r>
            <a:br>
              <a:rPr lang="en-US" b="1">
                <a:solidFill>
                  <a:schemeClr val="tx2"/>
                </a:solidFill>
              </a:rPr>
            </a:br>
            <a:endParaRPr lang="en-US" b="1">
              <a:solidFill>
                <a:schemeClr val="tx2"/>
              </a:solidFill>
            </a:endParaRPr>
          </a:p>
        </p:txBody>
      </p:sp>
    </p:spTree>
  </p:cSld>
  <p:clrMapOvr>
    <a:masterClrMapping/>
  </p:clrMapOvr>
  <p:transition>
    <p:zo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914400" y="990600"/>
            <a:ext cx="7543800" cy="762000"/>
          </a:xfrm>
          <a:noFill/>
        </p:spPr>
        <p:txBody>
          <a:bodyPr/>
          <a:lstStyle/>
          <a:p>
            <a:r>
              <a:rPr lang="en-AU" dirty="0" smtClean="0"/>
              <a:t>Level of LDs – - A Crude Tool</a:t>
            </a:r>
          </a:p>
        </p:txBody>
      </p:sp>
      <p:graphicFrame>
        <p:nvGraphicFramePr>
          <p:cNvPr id="1026" name="Object 4"/>
          <p:cNvGraphicFramePr>
            <a:graphicFrameLocks noChangeAspect="1"/>
          </p:cNvGraphicFramePr>
          <p:nvPr/>
        </p:nvGraphicFramePr>
        <p:xfrm>
          <a:off x="914400" y="1828800"/>
          <a:ext cx="7543800" cy="3679251"/>
        </p:xfrm>
        <a:graphic>
          <a:graphicData uri="http://schemas.openxmlformats.org/presentationml/2006/ole">
            <p:oleObj spid="_x0000_s1026" name="Document" r:id="rId3" imgW="7905461" imgH="3880127" progId="Word.Document.8">
              <p:embed/>
            </p:oleObj>
          </a:graphicData>
        </a:graphic>
      </p:graphicFrame>
      <p:sp>
        <p:nvSpPr>
          <p:cNvPr id="1028" name="AutoShape 5"/>
          <p:cNvSpPr>
            <a:spLocks noChangeArrowheads="1"/>
          </p:cNvSpPr>
          <p:nvPr/>
        </p:nvSpPr>
        <p:spPr bwMode="auto">
          <a:xfrm>
            <a:off x="5588000" y="2247900"/>
            <a:ext cx="709613" cy="1060450"/>
          </a:xfrm>
          <a:prstGeom prst="downArrowCallout">
            <a:avLst>
              <a:gd name="adj1" fmla="val 25000"/>
              <a:gd name="adj2" fmla="val 25000"/>
              <a:gd name="adj3" fmla="val 24907"/>
              <a:gd name="adj4" fmla="val 66667"/>
            </a:avLst>
          </a:prstGeom>
          <a:noFill/>
          <a:ln w="12700">
            <a:solidFill>
              <a:schemeClr val="tx1"/>
            </a:solidFill>
            <a:miter lim="800000"/>
            <a:headEnd/>
            <a:tailEnd/>
          </a:ln>
        </p:spPr>
        <p:txBody>
          <a:bodyPr wrap="none" anchor="ctr"/>
          <a:lstStyle/>
          <a:p>
            <a:endParaRPr lang="en-US"/>
          </a:p>
        </p:txBody>
      </p:sp>
      <p:sp>
        <p:nvSpPr>
          <p:cNvPr id="1029" name="AutoShape 6"/>
          <p:cNvSpPr>
            <a:spLocks noChangeArrowheads="1"/>
          </p:cNvSpPr>
          <p:nvPr/>
        </p:nvSpPr>
        <p:spPr bwMode="auto">
          <a:xfrm>
            <a:off x="7721600" y="2247900"/>
            <a:ext cx="709613" cy="1060450"/>
          </a:xfrm>
          <a:prstGeom prst="downArrowCallout">
            <a:avLst>
              <a:gd name="adj1" fmla="val 25000"/>
              <a:gd name="adj2" fmla="val 25000"/>
              <a:gd name="adj3" fmla="val 24907"/>
              <a:gd name="adj4" fmla="val 66667"/>
            </a:avLst>
          </a:prstGeom>
          <a:noFill/>
          <a:ln w="12700">
            <a:solidFill>
              <a:schemeClr val="tx1"/>
            </a:solidFill>
            <a:miter lim="800000"/>
            <a:headEnd/>
            <a:tailEnd/>
          </a:ln>
        </p:spPr>
        <p:txBody>
          <a:bodyPr wrap="none" anchor="ctr"/>
          <a:lstStyle/>
          <a:p>
            <a:endParaRPr lang="en-US"/>
          </a:p>
        </p:txBody>
      </p:sp>
      <p:sp>
        <p:nvSpPr>
          <p:cNvPr id="1030" name="AutoShape 7"/>
          <p:cNvSpPr>
            <a:spLocks noChangeArrowheads="1"/>
          </p:cNvSpPr>
          <p:nvPr/>
        </p:nvSpPr>
        <p:spPr bwMode="auto">
          <a:xfrm>
            <a:off x="5588000" y="3516313"/>
            <a:ext cx="709613" cy="1697037"/>
          </a:xfrm>
          <a:prstGeom prst="downArrowCallout">
            <a:avLst>
              <a:gd name="adj1" fmla="val 25000"/>
              <a:gd name="adj2" fmla="val 25000"/>
              <a:gd name="adj3" fmla="val 39858"/>
              <a:gd name="adj4" fmla="val 66667"/>
            </a:avLst>
          </a:prstGeom>
          <a:noFill/>
          <a:ln w="12700">
            <a:solidFill>
              <a:schemeClr val="tx1"/>
            </a:solidFill>
            <a:miter lim="800000"/>
            <a:headEnd/>
            <a:tailEnd/>
          </a:ln>
        </p:spPr>
        <p:txBody>
          <a:bodyPr wrap="none" anchor="ctr"/>
          <a:lstStyle/>
          <a:p>
            <a:endParaRPr lang="en-US"/>
          </a:p>
        </p:txBody>
      </p:sp>
      <p:sp>
        <p:nvSpPr>
          <p:cNvPr id="1031" name="AutoShape 8"/>
          <p:cNvSpPr>
            <a:spLocks noChangeArrowheads="1"/>
          </p:cNvSpPr>
          <p:nvPr/>
        </p:nvSpPr>
        <p:spPr bwMode="auto">
          <a:xfrm>
            <a:off x="7721600" y="3516313"/>
            <a:ext cx="709613" cy="1697037"/>
          </a:xfrm>
          <a:prstGeom prst="downArrowCallout">
            <a:avLst>
              <a:gd name="adj1" fmla="val 25000"/>
              <a:gd name="adj2" fmla="val 25000"/>
              <a:gd name="adj3" fmla="val 39858"/>
              <a:gd name="adj4" fmla="val 66667"/>
            </a:avLst>
          </a:prstGeom>
          <a:noFill/>
          <a:ln w="12700">
            <a:solidFill>
              <a:schemeClr val="tx1"/>
            </a:solidFill>
            <a:miter lim="800000"/>
            <a:headEnd/>
            <a:tailEnd/>
          </a:ln>
        </p:spPr>
        <p:txBody>
          <a:bodyPr wrap="none" anchor="ctr"/>
          <a:lstStyle/>
          <a:p>
            <a:endParaRPr lang="en-US"/>
          </a:p>
        </p:txBody>
      </p:sp>
    </p:spTree>
  </p:cSld>
  <p:clrMapOvr>
    <a:masterClrMapping/>
  </p:clrMapOvr>
  <p:transition>
    <p:zo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dirty="0" smtClean="0"/>
              <a:t>Analysis of Liquidated Damages</a:t>
            </a:r>
          </a:p>
        </p:txBody>
      </p:sp>
      <p:sp>
        <p:nvSpPr>
          <p:cNvPr id="50179" name="Rectangle 3"/>
          <p:cNvSpPr>
            <a:spLocks noGrp="1" noChangeArrowheads="1"/>
          </p:cNvSpPr>
          <p:nvPr>
            <p:ph type="body" idx="1"/>
          </p:nvPr>
        </p:nvSpPr>
        <p:spPr/>
        <p:txBody>
          <a:bodyPr/>
          <a:lstStyle/>
          <a:p>
            <a:pPr marL="406400" indent="-406400">
              <a:lnSpc>
                <a:spcPct val="90000"/>
              </a:lnSpc>
            </a:pPr>
            <a:r>
              <a:rPr lang="en-US" smtClean="0"/>
              <a:t>Model the cost of construction delays or poor performance relative to a base case.</a:t>
            </a:r>
          </a:p>
          <a:p>
            <a:pPr marL="406400" indent="-406400">
              <a:lnSpc>
                <a:spcPct val="90000"/>
              </a:lnSpc>
            </a:pPr>
            <a:r>
              <a:rPr lang="en-US" smtClean="0"/>
              <a:t>Determine how the delay in financing is funded (debt, equity, reserve fund)</a:t>
            </a:r>
          </a:p>
          <a:p>
            <a:pPr marL="635000" lvl="1" indent="165100">
              <a:lnSpc>
                <a:spcPct val="90000"/>
              </a:lnSpc>
            </a:pPr>
            <a:r>
              <a:rPr lang="en-US" smtClean="0"/>
              <a:t>Determine the DSCR</a:t>
            </a:r>
          </a:p>
          <a:p>
            <a:pPr marL="635000" lvl="1" indent="165100">
              <a:lnSpc>
                <a:spcPct val="90000"/>
              </a:lnSpc>
            </a:pPr>
            <a:r>
              <a:rPr lang="en-US" smtClean="0"/>
              <a:t>Determine the break-even price</a:t>
            </a:r>
          </a:p>
          <a:p>
            <a:pPr marL="635000" lvl="1" indent="165100">
              <a:lnSpc>
                <a:spcPct val="90000"/>
              </a:lnSpc>
            </a:pPr>
            <a:r>
              <a:rPr lang="en-US" smtClean="0"/>
              <a:t>Determine the IRR</a:t>
            </a:r>
          </a:p>
          <a:p>
            <a:pPr marL="406400" indent="-406400">
              <a:lnSpc>
                <a:spcPct val="90000"/>
              </a:lnSpc>
            </a:pPr>
            <a:r>
              <a:rPr lang="en-US" smtClean="0"/>
              <a:t>Model detailed aspects of construction draws such as the 10% hold back on expenditures.</a:t>
            </a:r>
          </a:p>
          <a:p>
            <a:pPr marL="406400" indent="-406400">
              <a:lnSpc>
                <a:spcPct val="90000"/>
              </a:lnSpc>
            </a:pPr>
            <a:r>
              <a:rPr lang="en-US" smtClean="0"/>
              <a:t>Model expenditures on a monthly basis in detail.</a:t>
            </a:r>
          </a:p>
          <a:p>
            <a:pPr marL="406400" indent="-406400">
              <a:lnSpc>
                <a:spcPct val="90000"/>
              </a:lnSpc>
            </a:pPr>
            <a:r>
              <a:rPr lang="en-US" smtClean="0"/>
              <a:t>Model the liquidated damages provisions as negative expenditures on a monthly basis.</a:t>
            </a:r>
          </a:p>
        </p:txBody>
      </p:sp>
    </p:spTree>
  </p:cSld>
  <p:clrMapOvr>
    <a:masterClrMapping/>
  </p:clrMapOvr>
  <p:transition>
    <p:zoom/>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smtClean="0"/>
              <a:t>Example of LD for Delay in Completion</a:t>
            </a:r>
          </a:p>
        </p:txBody>
      </p:sp>
      <p:sp>
        <p:nvSpPr>
          <p:cNvPr id="51203" name="Rectangle 3"/>
          <p:cNvSpPr>
            <a:spLocks noGrp="1" noChangeArrowheads="1"/>
          </p:cNvSpPr>
          <p:nvPr>
            <p:ph type="body" idx="1"/>
          </p:nvPr>
        </p:nvSpPr>
        <p:spPr/>
        <p:txBody>
          <a:bodyPr/>
          <a:lstStyle/>
          <a:p>
            <a:pPr>
              <a:lnSpc>
                <a:spcPct val="80000"/>
              </a:lnSpc>
            </a:pPr>
            <a:r>
              <a:rPr lang="en-US" sz="1600" smtClean="0"/>
              <a:t> Should Contractor fail to achieve Commercial Operation of a Unit by the  Scheduled Date of Commercial Operation for such Unit, </a:t>
            </a:r>
          </a:p>
          <a:p>
            <a:pPr lvl="1">
              <a:lnSpc>
                <a:spcPct val="80000"/>
              </a:lnSpc>
            </a:pPr>
            <a:r>
              <a:rPr lang="en-US" sz="1600" smtClean="0"/>
              <a:t>Contractor shall be subject to liquidated damages in the amount of FORTY THOUSAND DOLLARS </a:t>
            </a:r>
            <a:r>
              <a:rPr lang="en-US" sz="1600" b="1" i="1" smtClean="0">
                <a:solidFill>
                  <a:srgbClr val="0000FF"/>
                </a:solidFill>
              </a:rPr>
              <a:t>($40,000) per Unit for each full Day</a:t>
            </a:r>
            <a:r>
              <a:rPr lang="en-US" sz="1600" smtClean="0"/>
              <a:t> or part thereof by which Commercial Operation of such Unit occurs later than the Scheduled Date of Commercial Operation for such Unit </a:t>
            </a:r>
            <a:r>
              <a:rPr lang="en-US" sz="1600" b="1" i="1" smtClean="0">
                <a:solidFill>
                  <a:srgbClr val="0000FF"/>
                </a:solidFill>
              </a:rPr>
              <a:t>up to and including the fourteenth (14th) Day after the Scheduled Date of Commercial Operation</a:t>
            </a:r>
            <a:r>
              <a:rPr lang="en-US" sz="1600" smtClean="0"/>
              <a:t> for such Unit. </a:t>
            </a:r>
          </a:p>
          <a:p>
            <a:pPr lvl="1">
              <a:lnSpc>
                <a:spcPct val="80000"/>
              </a:lnSpc>
            </a:pPr>
            <a:r>
              <a:rPr lang="en-US" sz="1600" smtClean="0"/>
              <a:t>For each full Day or part thereof by which Commercial Operation of a Unit occurs later than the fourteenth (14th) Day after the Scheduled Date of Commercial Operation for such Unit </a:t>
            </a:r>
            <a:r>
              <a:rPr lang="en-US" sz="1600" b="1" i="1" smtClean="0">
                <a:solidFill>
                  <a:srgbClr val="0000FF"/>
                </a:solidFill>
              </a:rPr>
              <a:t>up to and including the thirtieth (30th) Day</a:t>
            </a:r>
            <a:r>
              <a:rPr lang="en-US" sz="1600" smtClean="0"/>
              <a:t> after the Scheduled Date of Commercial Operation for such Unit, Contractor shall be subject to liquidated damages in the amount of SIXTY FIVE THOUSAND DOLLARS </a:t>
            </a:r>
            <a:r>
              <a:rPr lang="en-US" sz="1600" b="1" i="1" smtClean="0">
                <a:solidFill>
                  <a:srgbClr val="0000FF"/>
                </a:solidFill>
              </a:rPr>
              <a:t>($65,000</a:t>
            </a:r>
            <a:r>
              <a:rPr lang="en-US" sz="1600" smtClean="0"/>
              <a:t>) per Unit. </a:t>
            </a:r>
          </a:p>
          <a:p>
            <a:pPr lvl="1">
              <a:lnSpc>
                <a:spcPct val="80000"/>
              </a:lnSpc>
            </a:pPr>
            <a:r>
              <a:rPr lang="en-US" sz="1600" smtClean="0"/>
              <a:t>For each full Day or part thereof by which Commercial Operation of a Unit occurs later than the thirtieth(30th) Day after the Scheduled Date of Commercial Operation for such Unit, Contractor shall be subject to liquidated damages in the amount of EIGHTY TWO THOUSAND DOLLARS </a:t>
            </a:r>
            <a:r>
              <a:rPr lang="en-US" sz="1600" b="1" i="1" smtClean="0">
                <a:solidFill>
                  <a:srgbClr val="0000FF"/>
                </a:solidFill>
              </a:rPr>
              <a:t>($82,000</a:t>
            </a:r>
            <a:r>
              <a:rPr lang="en-US" sz="1600" smtClean="0"/>
              <a:t>) per Unit. </a:t>
            </a:r>
          </a:p>
        </p:txBody>
      </p:sp>
    </p:spTree>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body" idx="1"/>
          </p:nvPr>
        </p:nvSpPr>
        <p:spPr/>
        <p:txBody>
          <a:bodyPr/>
          <a:lstStyle/>
          <a:p>
            <a:r>
              <a:rPr lang="en-US" smtClean="0"/>
              <a:t>Strong</a:t>
            </a:r>
          </a:p>
          <a:p>
            <a:pPr lvl="1"/>
            <a:r>
              <a:rPr lang="en-US" smtClean="0"/>
              <a:t>Project has a credit lease, hell-or-high-water contract; even if project is a technological/operational failure, project receives full revenue payments sufficient to cover debt service. </a:t>
            </a:r>
          </a:p>
          <a:p>
            <a:pPr lvl="1"/>
            <a:r>
              <a:rPr lang="en-US" smtClean="0"/>
              <a:t>Loan agreement or bond indenture creates a first perfected security interest in all project assets, contracts, permits, and accounts necessary to run the project.   </a:t>
            </a:r>
          </a:p>
          <a:p>
            <a:pPr lvl="1"/>
            <a:r>
              <a:rPr lang="en-US" smtClean="0"/>
              <a:t>Strict controls on cash flows and distributions with covenants in the loan agreement.   </a:t>
            </a:r>
          </a:p>
          <a:p>
            <a:pPr lvl="1"/>
            <a:r>
              <a:rPr lang="en-US" smtClean="0"/>
              <a:t>Trustee (offshore for cross-border debt).   </a:t>
            </a:r>
          </a:p>
        </p:txBody>
      </p:sp>
      <p:sp>
        <p:nvSpPr>
          <p:cNvPr id="9219" name="Rectangle 4"/>
          <p:cNvSpPr>
            <a:spLocks noGrp="1" noChangeArrowheads="1"/>
          </p:cNvSpPr>
          <p:nvPr>
            <p:ph type="title"/>
          </p:nvPr>
        </p:nvSpPr>
        <p:spPr/>
        <p:txBody>
          <a:bodyPr/>
          <a:lstStyle/>
          <a:p>
            <a:r>
              <a:rPr lang="en-US" smtClean="0"/>
              <a:t>Characteristics of Strong Contractual Foundation</a:t>
            </a:r>
          </a:p>
        </p:txBody>
      </p:sp>
    </p:spTree>
  </p:cSld>
  <p:clrMapOvr>
    <a:masterClrMapping/>
  </p:clrMapOvr>
  <p:transition>
    <p:zoom/>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smtClean="0"/>
              <a:t>LD for Delay in Completion Continued</a:t>
            </a:r>
          </a:p>
        </p:txBody>
      </p:sp>
      <p:sp>
        <p:nvSpPr>
          <p:cNvPr id="52227" name="Rectangle 3"/>
          <p:cNvSpPr>
            <a:spLocks noGrp="1" noChangeArrowheads="1"/>
          </p:cNvSpPr>
          <p:nvPr>
            <p:ph type="body" idx="1"/>
          </p:nvPr>
        </p:nvSpPr>
        <p:spPr/>
        <p:txBody>
          <a:bodyPr/>
          <a:lstStyle/>
          <a:p>
            <a:pPr>
              <a:lnSpc>
                <a:spcPct val="90000"/>
              </a:lnSpc>
            </a:pPr>
            <a:r>
              <a:rPr lang="en-US" smtClean="0"/>
              <a:t>Such liquidated damages shall continue to accrue until Commercial Operation for such Unit is achieved or the limit is reached, whichever is earlier; provided that, if Contractor has not previously achieved Commercial Operation of a Unit under this Agreement, </a:t>
            </a:r>
          </a:p>
          <a:p>
            <a:pPr lvl="1">
              <a:lnSpc>
                <a:spcPct val="90000"/>
              </a:lnSpc>
            </a:pPr>
            <a:r>
              <a:rPr lang="en-US" smtClean="0"/>
              <a:t>Contractor shall be deemed to have achieved Commercial Operation of a Unit (but only for purpose of determining liquidated damages under this Section) on the date on which Owner achieves Commercial Operation of such Unit under the Power Purchase Agreement, </a:t>
            </a:r>
          </a:p>
          <a:p>
            <a:pPr lvl="1">
              <a:lnSpc>
                <a:spcPct val="90000"/>
              </a:lnSpc>
            </a:pPr>
            <a:r>
              <a:rPr lang="en-US" smtClean="0"/>
              <a:t>but only if net power output for such Unit is at least 148,590 KW of electricity </a:t>
            </a:r>
          </a:p>
          <a:p>
            <a:pPr lvl="1">
              <a:lnSpc>
                <a:spcPct val="90000"/>
              </a:lnSpc>
            </a:pPr>
            <a:r>
              <a:rPr lang="en-US" smtClean="0"/>
              <a:t>and the net heat rate for such Unit is not greater than 11,217 BTU/KW-HR (HHV) on natural gas and  11,362 BTU/KW-HR (HHV) on fuel oil as measured in the most recent Performance Test for such Unit. </a:t>
            </a:r>
          </a:p>
        </p:txBody>
      </p:sp>
    </p:spTree>
  </p:cSld>
  <p:clrMapOvr>
    <a:masterClrMapping/>
  </p:clrMapOvr>
  <p:transition>
    <p:zo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smtClean="0"/>
              <a:t>LD and Retainage</a:t>
            </a:r>
          </a:p>
        </p:txBody>
      </p:sp>
      <p:sp>
        <p:nvSpPr>
          <p:cNvPr id="53251" name="Rectangle 3"/>
          <p:cNvSpPr>
            <a:spLocks noGrp="1" noChangeArrowheads="1"/>
          </p:cNvSpPr>
          <p:nvPr>
            <p:ph type="body" idx="1"/>
          </p:nvPr>
        </p:nvSpPr>
        <p:spPr/>
        <p:txBody>
          <a:bodyPr/>
          <a:lstStyle/>
          <a:p>
            <a:pPr>
              <a:lnSpc>
                <a:spcPct val="80000"/>
              </a:lnSpc>
            </a:pPr>
            <a:r>
              <a:rPr lang="en-US" sz="1600" smtClean="0"/>
              <a:t>With respect to the amount of liquidated damages which is a reduction to the Guaranteed Lump Sum Price, </a:t>
            </a:r>
          </a:p>
          <a:p>
            <a:pPr lvl="1">
              <a:lnSpc>
                <a:spcPct val="80000"/>
              </a:lnSpc>
            </a:pPr>
            <a:r>
              <a:rPr lang="en-US" sz="1600" smtClean="0"/>
              <a:t>Owner shall have the right to deduct the amount(s) of such liquidated damages from the next payment(s) due to Contractor after the due date of the liquidated damages and from Owner's Security, until the total amount of the liquidated damages has been deducted; </a:t>
            </a:r>
          </a:p>
          <a:p>
            <a:pPr lvl="2">
              <a:lnSpc>
                <a:spcPct val="80000"/>
              </a:lnSpc>
            </a:pPr>
            <a:r>
              <a:rPr lang="en-US" sz="1400" smtClean="0"/>
              <a:t>provided however, Contractor shall, within fifteen (15) Days after written demand, refund to Owner the payments made by Owner on the Guaranteed Lump Sum Price to the extent the payments made to Contractor exceed the Guaranteed Lump Sum Price reduced pursuant to this Section 13.6 and the Owner's Security which is not needed to satisfy other claims against Owner's Security as provided herein. If the aggregate liquidated damages paid by Contractor on a Unit by Unit basis exceeds the final liquidated damages determined as set forth in Sections 13.3 and 13.4, </a:t>
            </a:r>
          </a:p>
          <a:p>
            <a:pPr lvl="1">
              <a:lnSpc>
                <a:spcPct val="80000"/>
              </a:lnSpc>
            </a:pPr>
            <a:r>
              <a:rPr lang="en-US" sz="1600" smtClean="0"/>
              <a:t>Owner shall pay to Contractor such excess amount within fifteen (15) days of the final determination of such liquidated damages. That portion of any payment or refund of liquidated damages which is not paid when due, as provided in Section 12.3(c), 13.6 and 13.7, shall bear interest at the prime rate as determined by the annual prime rate of The Chase Manhattan Bank as of the date due, plus one percent (1%), but not in excess of the lawful maximum rate.</a:t>
            </a:r>
          </a:p>
        </p:txBody>
      </p:sp>
    </p:spTree>
  </p:cSld>
  <p:clrMapOvr>
    <a:masterClrMapping/>
  </p:clrMapOvr>
  <p:transition>
    <p:zo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smtClean="0"/>
              <a:t>Timing of LD Payments</a:t>
            </a:r>
          </a:p>
        </p:txBody>
      </p:sp>
      <p:sp>
        <p:nvSpPr>
          <p:cNvPr id="54275" name="Rectangle 3"/>
          <p:cNvSpPr>
            <a:spLocks noGrp="1" noChangeArrowheads="1"/>
          </p:cNvSpPr>
          <p:nvPr>
            <p:ph type="body" idx="1"/>
          </p:nvPr>
        </p:nvSpPr>
        <p:spPr/>
        <p:txBody>
          <a:bodyPr/>
          <a:lstStyle/>
          <a:p>
            <a:r>
              <a:rPr lang="en-US" smtClean="0"/>
              <a:t>The amount of liquidated damages Contractor is subject to, or is liable for pursuant to the terms of this Agreement, except for liquidated damages under Section 13.7, shall be a reduction to the Guaranteed Lump Sum Price. </a:t>
            </a:r>
          </a:p>
          <a:p>
            <a:pPr lvl="1"/>
            <a:r>
              <a:rPr lang="en-US" smtClean="0"/>
              <a:t>Except as otherwise provided in Sections 12.3(c) and 13.7, liquidated damages which accrue pursuant to Sections 13.3, 13.4 and 13.5 for each Unit </a:t>
            </a:r>
            <a:r>
              <a:rPr lang="en-US" b="1" i="1" smtClean="0">
                <a:solidFill>
                  <a:srgbClr val="0000FF"/>
                </a:solidFill>
              </a:rPr>
              <a:t>shall become due to Owner on the later of the fifth (5th) Business Day after </a:t>
            </a:r>
          </a:p>
          <a:p>
            <a:pPr lvl="2"/>
            <a:r>
              <a:rPr lang="en-US" b="1" i="1" smtClean="0">
                <a:solidFill>
                  <a:srgbClr val="0000FF"/>
                </a:solidFill>
              </a:rPr>
              <a:t>(i) the conclusion of Performance Testing for such Unit</a:t>
            </a:r>
            <a:r>
              <a:rPr lang="en-US" smtClean="0"/>
              <a:t>, </a:t>
            </a:r>
          </a:p>
          <a:p>
            <a:pPr lvl="2"/>
            <a:r>
              <a:rPr lang="en-US" b="1" i="1" smtClean="0">
                <a:solidFill>
                  <a:srgbClr val="0000FF"/>
                </a:solidFill>
              </a:rPr>
              <a:t>and (ii) the date of Commercial Operations for such Unit</a:t>
            </a:r>
            <a:r>
              <a:rPr lang="en-US" smtClean="0"/>
              <a:t>, </a:t>
            </a:r>
          </a:p>
          <a:p>
            <a:pPr lvl="1"/>
            <a:r>
              <a:rPr lang="en-US" smtClean="0"/>
              <a:t>subject to final adjustment pursuant to Sections 13.3 and 13.4 following Commercial Operation of the last Unit. Liquidated damages payable pursuant to Section 13.7</a:t>
            </a:r>
          </a:p>
        </p:txBody>
      </p:sp>
    </p:spTree>
  </p:cSld>
  <p:clrMapOvr>
    <a:masterClrMapping/>
  </p:clrMapOvr>
  <p:transition>
    <p:zo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mtClean="0"/>
              <a:t>Timing of LD Payments</a:t>
            </a:r>
          </a:p>
        </p:txBody>
      </p:sp>
      <p:sp>
        <p:nvSpPr>
          <p:cNvPr id="55299" name="Rectangle 3"/>
          <p:cNvSpPr>
            <a:spLocks noGrp="1" noChangeArrowheads="1"/>
          </p:cNvSpPr>
          <p:nvPr>
            <p:ph type="body" idx="1"/>
          </p:nvPr>
        </p:nvSpPr>
        <p:spPr/>
        <p:txBody>
          <a:bodyPr/>
          <a:lstStyle/>
          <a:p>
            <a:pPr>
              <a:lnSpc>
                <a:spcPct val="90000"/>
              </a:lnSpc>
            </a:pPr>
            <a:r>
              <a:rPr lang="en-US" sz="1400" smtClean="0"/>
              <a:t>Liquidated Damages under this Section 13.1 shall be calculated and become due to Owner </a:t>
            </a:r>
            <a:r>
              <a:rPr lang="en-US" sz="1400" b="1" i="1" smtClean="0">
                <a:solidFill>
                  <a:srgbClr val="0000FF"/>
                </a:solidFill>
              </a:rPr>
              <a:t>fifteen (15) days after the  scheduled Date of Commercial Operation</a:t>
            </a:r>
            <a:r>
              <a:rPr lang="en-US" sz="1400" smtClean="0"/>
              <a:t> for such Unit and shall continue to accrue and be subject to recalculation on the same day of each succeeding month until Commercial Operation is achieved for such Unit or the limit is reached. </a:t>
            </a:r>
          </a:p>
          <a:p>
            <a:pPr lvl="1">
              <a:lnSpc>
                <a:spcPct val="90000"/>
              </a:lnSpc>
            </a:pPr>
            <a:r>
              <a:rPr lang="en-US" sz="1400" smtClean="0"/>
              <a:t>Any liquidated damages due from Contractor with respect to a Unit shall be </a:t>
            </a:r>
            <a:r>
              <a:rPr lang="en-US" sz="1400" b="1" i="1" smtClean="0">
                <a:solidFill>
                  <a:srgbClr val="0000FF"/>
                </a:solidFill>
              </a:rPr>
              <a:t>offset by Net Revenue</a:t>
            </a:r>
            <a:r>
              <a:rPr lang="en-US" sz="1400" smtClean="0"/>
              <a:t>, if any, received by Owner from the operation of such Unit prior to the Commercial Operation of such Unit or the deemed Commercial Operation of the Unit. </a:t>
            </a:r>
          </a:p>
          <a:p>
            <a:pPr lvl="1">
              <a:lnSpc>
                <a:spcPct val="90000"/>
              </a:lnSpc>
            </a:pPr>
            <a:r>
              <a:rPr lang="en-US" sz="1400" smtClean="0"/>
              <a:t>Net Revenue for such purpose shall mean an amount equal to gross revenue (less any taxes payable on the receipt of such revenue) received or accrued by Owner for such Days from the sale of power, to the extent properly allocable to such Days in accordance with generally accepted accounting principles, consistently applied, less the sum of all costs incurred or accrued by Owner in generating such revenue, including costs of labor, fuel (including transportation), maintenance, consumables, and supplies (but not including any financing costs or charges), to the extent properly allocable to such Days in accordance with generally accepted accounting principles, consistently applied and less any liquidated damages paid by Owner under the Power Purchase Agreement as a result of the delay in Commercial Operation of such Unit. </a:t>
            </a:r>
          </a:p>
        </p:txBody>
      </p:sp>
    </p:spTree>
  </p:cSld>
  <p:clrMapOvr>
    <a:masterClrMapping/>
  </p:clrMapOvr>
  <p:transition>
    <p:zo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smtClean="0"/>
              <a:t>Liquidate Damage for Output</a:t>
            </a:r>
          </a:p>
        </p:txBody>
      </p:sp>
      <p:sp>
        <p:nvSpPr>
          <p:cNvPr id="56323" name="Rectangle 3"/>
          <p:cNvSpPr>
            <a:spLocks noGrp="1" noChangeArrowheads="1"/>
          </p:cNvSpPr>
          <p:nvPr>
            <p:ph type="body" idx="1"/>
          </p:nvPr>
        </p:nvSpPr>
        <p:spPr/>
        <p:txBody>
          <a:bodyPr/>
          <a:lstStyle/>
          <a:p>
            <a:r>
              <a:rPr lang="en-US" sz="1600" smtClean="0"/>
              <a:t>Contractor represents, covenants and warrants that the Plant shall produce and deliver for sale a </a:t>
            </a:r>
            <a:r>
              <a:rPr lang="en-US" sz="1600" b="1" i="1" smtClean="0">
                <a:solidFill>
                  <a:srgbClr val="0000FF"/>
                </a:solidFill>
              </a:rPr>
              <a:t>net power output</a:t>
            </a:r>
            <a:r>
              <a:rPr lang="en-US" sz="1600" smtClean="0"/>
              <a:t> ("Commercial Operation Output") </a:t>
            </a:r>
            <a:r>
              <a:rPr lang="en-US" sz="1600" b="1" i="1" smtClean="0">
                <a:solidFill>
                  <a:srgbClr val="0000FF"/>
                </a:solidFill>
              </a:rPr>
              <a:t>of at least 938,460 KW of electricity when measured in Performance Tests</a:t>
            </a:r>
            <a:r>
              <a:rPr lang="en-US" sz="1600" smtClean="0"/>
              <a:t> in accordance with Exhibit D. </a:t>
            </a:r>
          </a:p>
          <a:p>
            <a:r>
              <a:rPr lang="en-US" sz="1600" smtClean="0"/>
              <a:t>Contractor shall be subject to liquidated damages of THREE HUNDRED DOLLARS ($300) per KW for each KW that Commercial Operation Output is less than 938,460 KW as measured in the most recent Performance Tests; </a:t>
            </a:r>
          </a:p>
          <a:p>
            <a:pPr lvl="1"/>
            <a:r>
              <a:rPr lang="en-US" sz="1600" smtClean="0"/>
              <a:t>provided that for the purpose of finally determining liquidated damages related to Commercial Operation Output, Commercial Operation Output shall be aggregated for the six Units (based upon the final Performance Test for each Unit) as adjusted for transformer losses, auxiliary loads and balance of plant restrictions determined during the tests for Plant Commercial Operation, </a:t>
            </a:r>
          </a:p>
          <a:p>
            <a:pPr lvl="1"/>
            <a:r>
              <a:rPr lang="en-US" sz="1600" smtClean="0"/>
              <a:t>and liquidated damages, if any, shall be computed based upon the aggregate Commercial Operation Output. </a:t>
            </a:r>
          </a:p>
        </p:txBody>
      </p:sp>
    </p:spTree>
  </p:cSld>
  <p:clrMapOvr>
    <a:masterClrMapping/>
  </p:clrMapOvr>
  <p:transition>
    <p:zoom/>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smtClean="0"/>
              <a:t>LD for Heat Rate</a:t>
            </a:r>
          </a:p>
        </p:txBody>
      </p:sp>
      <p:sp>
        <p:nvSpPr>
          <p:cNvPr id="57347" name="Rectangle 3"/>
          <p:cNvSpPr>
            <a:spLocks noGrp="1" noChangeArrowheads="1"/>
          </p:cNvSpPr>
          <p:nvPr>
            <p:ph type="body" idx="1"/>
          </p:nvPr>
        </p:nvSpPr>
        <p:spPr/>
        <p:txBody>
          <a:bodyPr/>
          <a:lstStyle/>
          <a:p>
            <a:pPr>
              <a:lnSpc>
                <a:spcPct val="90000"/>
              </a:lnSpc>
            </a:pPr>
            <a:r>
              <a:rPr lang="en-US" smtClean="0"/>
              <a:t>Contractor represents, covenants and warrants that </a:t>
            </a:r>
          </a:p>
          <a:p>
            <a:pPr>
              <a:lnSpc>
                <a:spcPct val="90000"/>
              </a:lnSpc>
            </a:pPr>
            <a:r>
              <a:rPr lang="en-US" smtClean="0"/>
              <a:t>The Units shall operate at a net heat rate Ten Thousand Six Hundred Eighty Three (10,683) BTU/KW-HR (HHV) or less per Unit when operated on natural gas and Ten Thousand Eight Hundred Twenty One (10,821) BTU/KW-HR (HHV) or less per Unit when operated on fuel oil when measured in Performance Tests.</a:t>
            </a:r>
          </a:p>
          <a:p>
            <a:pPr>
              <a:lnSpc>
                <a:spcPct val="90000"/>
              </a:lnSpc>
            </a:pPr>
            <a:r>
              <a:rPr lang="en-US" smtClean="0"/>
              <a:t>Contractor shall be subject to liquidated damages of FIVE THOUSAND EIGHT HUNDRED SIXTY DOLLARS ($5,860) per BTU/KW-HR for each BTU/KW-HR that Commercial Net Heat Rate exceeds Ten Thousand Six Hundred Eighty Three (10,683) BTU/KW-HR (HHV) per  Unit when operated on natural gas plus NINE HUNDRED FIFTY DOLLARS ($950) per BTU/KW-HR for each BTU/KW-HR that Commercial Net Heat Rate exceeds Ten Thousand Eight Hundred Twenty One (10,821) BTU/KW-HR (HHV) per Unit when operated on fuel oil as measured in the most recent Performance Tests; </a:t>
            </a:r>
          </a:p>
        </p:txBody>
      </p:sp>
    </p:spTree>
  </p:cSld>
  <p:clrMapOvr>
    <a:masterClrMapping/>
  </p:clrMapOvr>
  <p:transition>
    <p:zoom/>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smtClean="0"/>
              <a:t>LD on Heat Rate</a:t>
            </a:r>
          </a:p>
        </p:txBody>
      </p:sp>
      <p:sp>
        <p:nvSpPr>
          <p:cNvPr id="58371" name="Rectangle 3"/>
          <p:cNvSpPr>
            <a:spLocks noGrp="1" noChangeArrowheads="1"/>
          </p:cNvSpPr>
          <p:nvPr>
            <p:ph type="body" idx="1"/>
          </p:nvPr>
        </p:nvSpPr>
        <p:spPr/>
        <p:txBody>
          <a:bodyPr/>
          <a:lstStyle/>
          <a:p>
            <a:pPr>
              <a:lnSpc>
                <a:spcPct val="90000"/>
              </a:lnSpc>
            </a:pPr>
            <a:r>
              <a:rPr lang="en-US" sz="1400" smtClean="0"/>
              <a:t>Determining any liquidated damages related to Commercial Net Heat Rate, Commercial Net Heat Rate shall be averaged (with separate averages for natural gas and fuel oil) for the six Units (based upon the final Performance Tests for each Unit) as adjusted for transformer losses, auxiliary loads and balance of plant restrictions determined during the tests for Plant Commercial Operation, and liquidated damages, if any, shall be computed based upon the per Unit average Commercial Net Heat Rate for natural gas and fuel oil. </a:t>
            </a:r>
          </a:p>
          <a:p>
            <a:pPr>
              <a:lnSpc>
                <a:spcPct val="90000"/>
              </a:lnSpc>
            </a:pPr>
            <a:r>
              <a:rPr lang="en-US" sz="1400" smtClean="0"/>
              <a:t>Prior to the computation of liquidated damages for net heat rate of the entire Plant, Contractor shall, at such times as are provided in this Agreement, pay to Owner liquidated damages of</a:t>
            </a:r>
          </a:p>
          <a:p>
            <a:pPr lvl="1">
              <a:lnSpc>
                <a:spcPct val="90000"/>
              </a:lnSpc>
            </a:pPr>
            <a:r>
              <a:rPr lang="en-US" sz="1400" smtClean="0"/>
              <a:t> FIVE THOUSAND EIGHT HUNDRED SIXTY DOLLARS ($5,860) per BTU/KW-HR for each BTU/KW-HR that the net heat rate of a Unit exceeds Ten Thousand Six Hundred Eighty Three  (10,683) BTU/KW-HR (HHV) when operated on natural gas,</a:t>
            </a:r>
          </a:p>
          <a:p>
            <a:pPr lvl="1">
              <a:lnSpc>
                <a:spcPct val="90000"/>
              </a:lnSpc>
            </a:pPr>
            <a:r>
              <a:rPr lang="en-US" sz="1400" smtClean="0"/>
              <a:t>plus NINE HUNDRED FIFTY DOLLARS ($950) per BTU/KW-HR  for each BTU/KW-HR that the net heat rate of a Unit exceeds Ten Thousand Eight Hundred  Twenty One (10,821) BTU/KW-HR (HHV) when operated on fuel oil, as measured in the most recent Performance Tests for such Unit. </a:t>
            </a:r>
          </a:p>
          <a:p>
            <a:pPr>
              <a:lnSpc>
                <a:spcPct val="90000"/>
              </a:lnSpc>
            </a:pPr>
            <a:r>
              <a:rPr lang="en-US" sz="1400" smtClean="0"/>
              <a:t>Contractor shall have the right to retest.  Contractor's total aggregate liability for liquidated damages shall not exceed twenty two and one half percent (22 1/2%) of the Guaranteed Lump Sum Price.</a:t>
            </a:r>
          </a:p>
        </p:txBody>
      </p:sp>
    </p:spTree>
  </p:cSld>
  <p:clrMapOvr>
    <a:masterClrMapping/>
  </p:clrMapOvr>
  <p:transition>
    <p:zoom/>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mtClean="0"/>
              <a:t>Heat Rate Covenant</a:t>
            </a:r>
          </a:p>
        </p:txBody>
      </p:sp>
      <p:sp>
        <p:nvSpPr>
          <p:cNvPr id="59395" name="Rectangle 3"/>
          <p:cNvSpPr>
            <a:spLocks noGrp="1" noChangeArrowheads="1"/>
          </p:cNvSpPr>
          <p:nvPr>
            <p:ph type="body" idx="1"/>
          </p:nvPr>
        </p:nvSpPr>
        <p:spPr/>
        <p:txBody>
          <a:bodyPr/>
          <a:lstStyle/>
          <a:p>
            <a:r>
              <a:rPr lang="en-US" smtClean="0"/>
              <a:t>In addition to the guarantees for Commercial Operation Output and Commercial Operation Net Heat Rate, which shall be applicable for the purpose of determining liquidated damages, Contractor warrants and represents that the net power output of all Units shall be at least 891,540 KW of electricity and the net heat rate for all Units shall be not greater than 11,217 BTU/KW-HR (HHV) per Unit when operated on natural gas and than 11,362 BTU/KW-HR (HHV) per Unit when operated on fuel oil ("Performance Minimums"). </a:t>
            </a:r>
          </a:p>
          <a:p>
            <a:r>
              <a:rPr lang="en-US" smtClean="0"/>
              <a:t>If Commercial Operation Output and Commercial Operation Net Heat Rate for all of the Units as determined by the most recent Performance Tests achieve the Performance Minimums, then liquidated damages shall relieve Contractor of further liability for failure to comply with the performance requirements for Commercial Operation Output and Commercial Operation Net Heat Rate for such Units. </a:t>
            </a:r>
          </a:p>
        </p:txBody>
      </p:sp>
    </p:spTree>
  </p:cSld>
  <p:clrMapOvr>
    <a:masterClrMapping/>
  </p:clrMapOvr>
  <p:transition>
    <p:zoom/>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smtClean="0"/>
              <a:t>Aggregate LD Limits</a:t>
            </a:r>
          </a:p>
        </p:txBody>
      </p:sp>
      <p:sp>
        <p:nvSpPr>
          <p:cNvPr id="60419" name="Rectangle 3"/>
          <p:cNvSpPr>
            <a:spLocks noGrp="1" noChangeArrowheads="1"/>
          </p:cNvSpPr>
          <p:nvPr>
            <p:ph type="body" idx="1"/>
          </p:nvPr>
        </p:nvSpPr>
        <p:spPr/>
        <p:txBody>
          <a:bodyPr/>
          <a:lstStyle/>
          <a:p>
            <a:r>
              <a:rPr lang="en-US" smtClean="0"/>
              <a:t>Examples of LD Caps:</a:t>
            </a:r>
          </a:p>
          <a:p>
            <a:pPr lvl="1"/>
            <a:r>
              <a:rPr lang="en-US" smtClean="0"/>
              <a:t>Contractor's total aggregate liability for liquidated damages under this Section </a:t>
            </a:r>
            <a:r>
              <a:rPr lang="en-US" b="1" i="1" smtClean="0">
                <a:solidFill>
                  <a:srgbClr val="0000FF"/>
                </a:solidFill>
              </a:rPr>
              <a:t>shall not exceed twenty two and one half percent (22 1/2%) of the Guaranteed Lump Sum Price.</a:t>
            </a:r>
          </a:p>
          <a:p>
            <a:pPr lvl="1"/>
            <a:r>
              <a:rPr lang="en-US" smtClean="0"/>
              <a:t>The aggregate liability of Contractor for liquidated damages under this Agreement </a:t>
            </a:r>
            <a:r>
              <a:rPr lang="en-US" b="1" i="1" smtClean="0">
                <a:solidFill>
                  <a:srgbClr val="0000FF"/>
                </a:solidFill>
              </a:rPr>
              <a:t>shall not exceed an amount equal to thirty percent (30%)</a:t>
            </a:r>
            <a:r>
              <a:rPr lang="en-US" smtClean="0"/>
              <a:t> of the Guaranteed Lump Sum Price, as amended pursuant to this Agreement, excluding any reduction in the Guaranteed Lump Sum Price made for liquidated damages pursuant to Section 13.6.</a:t>
            </a:r>
          </a:p>
        </p:txBody>
      </p:sp>
    </p:spTree>
  </p:cSld>
  <p:clrMapOvr>
    <a:masterClrMapping/>
  </p:clrMapOvr>
  <p:transition>
    <p:zoom/>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Force </a:t>
            </a:r>
            <a:r>
              <a:rPr lang="en-US" dirty="0" err="1" smtClean="0"/>
              <a:t>Majure</a:t>
            </a:r>
            <a:endParaRPr lang="en-US" dirty="0"/>
          </a:p>
        </p:txBody>
      </p:sp>
      <p:pic>
        <p:nvPicPr>
          <p:cNvPr id="160770" name="Picture 2"/>
          <p:cNvPicPr>
            <a:picLocks noGrp="1" noChangeAspect="1" noChangeArrowheads="1"/>
          </p:cNvPicPr>
          <p:nvPr>
            <p:ph sz="half" idx="1"/>
          </p:nvPr>
        </p:nvPicPr>
        <p:blipFill>
          <a:blip r:embed="rId2" cstate="print"/>
          <a:stretch>
            <a:fillRect/>
          </a:stretch>
        </p:blipFill>
        <p:spPr bwMode="auto">
          <a:xfrm>
            <a:off x="762000" y="2638612"/>
            <a:ext cx="3733800" cy="2342776"/>
          </a:xfrm>
          <a:prstGeom prst="rect">
            <a:avLst/>
          </a:prstGeom>
          <a:noFill/>
          <a:ln w="12700" cap="flat" cmpd="sng">
            <a:noFill/>
            <a:prstDash val="solid"/>
            <a:miter lim="800000"/>
            <a:headEnd type="none" w="sm" len="sm"/>
            <a:tailEnd type="none" w="sm" len="sm"/>
          </a:ln>
        </p:spPr>
      </p:pic>
      <p:pic>
        <p:nvPicPr>
          <p:cNvPr id="160771" name="Picture 3"/>
          <p:cNvPicPr>
            <a:picLocks noGrp="1" noChangeAspect="1" noChangeArrowheads="1"/>
          </p:cNvPicPr>
          <p:nvPr>
            <p:ph sz="half" idx="2"/>
          </p:nvPr>
        </p:nvPicPr>
        <p:blipFill>
          <a:blip r:embed="rId3" cstate="print"/>
          <a:srcRect/>
          <a:stretch>
            <a:fillRect/>
          </a:stretch>
        </p:blipFill>
        <p:spPr bwMode="auto">
          <a:xfrm>
            <a:off x="4648200" y="2612749"/>
            <a:ext cx="3733800" cy="2394502"/>
          </a:xfrm>
          <a:prstGeom prst="rect">
            <a:avLst/>
          </a:prstGeom>
          <a:noFill/>
          <a:ln w="12700" cap="flat" cmpd="sng">
            <a:noFill/>
            <a:prstDash val="solid"/>
            <a:miter lim="800000"/>
            <a:headEnd type="none" w="sm" len="sm"/>
            <a:tailEnd type="none" w="sm" len="sm"/>
          </a:ln>
        </p:spPr>
      </p:pic>
    </p:spTree>
  </p:cSld>
  <p:clrMapOvr>
    <a:masterClrMapping/>
  </p:clrMapOvr>
  <p:transition>
    <p:zo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mtClean="0"/>
              <a:t>Characteristics of Weak Contractual Foundation</a:t>
            </a:r>
          </a:p>
        </p:txBody>
      </p:sp>
      <p:sp>
        <p:nvSpPr>
          <p:cNvPr id="10243" name="Rectangle 3"/>
          <p:cNvSpPr>
            <a:spLocks noGrp="1" noChangeArrowheads="1"/>
          </p:cNvSpPr>
          <p:nvPr>
            <p:ph type="body" idx="1"/>
          </p:nvPr>
        </p:nvSpPr>
        <p:spPr/>
        <p:txBody>
          <a:bodyPr/>
          <a:lstStyle/>
          <a:p>
            <a:pPr>
              <a:lnSpc>
                <a:spcPct val="90000"/>
              </a:lnSpc>
            </a:pPr>
            <a:r>
              <a:rPr lang="en-US" smtClean="0"/>
              <a:t>Weak</a:t>
            </a:r>
          </a:p>
          <a:p>
            <a:pPr lvl="1">
              <a:lnSpc>
                <a:spcPct val="90000"/>
              </a:lnSpc>
            </a:pPr>
            <a:r>
              <a:rPr lang="en-US" smtClean="0"/>
              <a:t>No contracts support revenue or supply. </a:t>
            </a:r>
          </a:p>
          <a:p>
            <a:pPr lvl="1">
              <a:lnSpc>
                <a:spcPct val="90000"/>
              </a:lnSpc>
            </a:pPr>
            <a:r>
              <a:rPr lang="en-US" smtClean="0"/>
              <a:t>No contractual requirements to keep operating while disputes are being resolved.   </a:t>
            </a:r>
          </a:p>
          <a:p>
            <a:pPr lvl="1">
              <a:lnSpc>
                <a:spcPct val="90000"/>
              </a:lnSpc>
            </a:pPr>
            <a:r>
              <a:rPr lang="en-US" smtClean="0"/>
              <a:t>Contracts contain poorly defined provisions and ambiguous requirements.</a:t>
            </a:r>
          </a:p>
          <a:p>
            <a:pPr lvl="1">
              <a:lnSpc>
                <a:spcPct val="90000"/>
              </a:lnSpc>
            </a:pPr>
            <a:r>
              <a:rPr lang="en-US" smtClean="0"/>
              <a:t>No provisions for international arbitration.   </a:t>
            </a:r>
          </a:p>
          <a:p>
            <a:pPr lvl="1">
              <a:lnSpc>
                <a:spcPct val="90000"/>
              </a:lnSpc>
            </a:pPr>
            <a:r>
              <a:rPr lang="en-US" smtClean="0"/>
              <a:t>Little or no insurance.   </a:t>
            </a:r>
          </a:p>
          <a:p>
            <a:pPr lvl="1">
              <a:lnSpc>
                <a:spcPct val="90000"/>
              </a:lnSpc>
            </a:pPr>
            <a:r>
              <a:rPr lang="en-US" smtClean="0"/>
              <a:t>Indenture provides virtually no security for project.   </a:t>
            </a:r>
          </a:p>
          <a:p>
            <a:pPr lvl="1">
              <a:lnSpc>
                <a:spcPct val="90000"/>
              </a:lnSpc>
            </a:pPr>
            <a:r>
              <a:rPr lang="en-US" smtClean="0"/>
              <a:t>Virtually no controls on cash flow through covenants.   </a:t>
            </a:r>
          </a:p>
          <a:p>
            <a:pPr lvl="1">
              <a:lnSpc>
                <a:spcPct val="90000"/>
              </a:lnSpc>
            </a:pPr>
            <a:r>
              <a:rPr lang="en-US" smtClean="0"/>
              <a:t>No trustee.   </a:t>
            </a:r>
          </a:p>
        </p:txBody>
      </p:sp>
    </p:spTree>
  </p:cSld>
  <p:clrMapOvr>
    <a:masterClrMapping/>
  </p:clrMapOvr>
  <p:transition>
    <p:zoom/>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4"/>
          <p:cNvSpPr>
            <a:spLocks noGrp="1" noChangeArrowheads="1"/>
          </p:cNvSpPr>
          <p:nvPr>
            <p:ph type="ctrTitle"/>
          </p:nvPr>
        </p:nvSpPr>
        <p:spPr/>
        <p:txBody>
          <a:bodyPr/>
          <a:lstStyle/>
          <a:p>
            <a:r>
              <a:rPr lang="en-US" smtClean="0"/>
              <a:t>EPC Support</a:t>
            </a:r>
          </a:p>
        </p:txBody>
      </p:sp>
    </p:spTree>
  </p:cSld>
  <p:clrMapOvr>
    <a:masterClrMapping/>
  </p:clrMapOvr>
  <p:transition>
    <p:zoom/>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smtClean="0"/>
              <a:t>EPC Support</a:t>
            </a:r>
          </a:p>
        </p:txBody>
      </p:sp>
      <p:sp>
        <p:nvSpPr>
          <p:cNvPr id="62467" name="Rectangle 3"/>
          <p:cNvSpPr>
            <a:spLocks noGrp="1" noChangeArrowheads="1"/>
          </p:cNvSpPr>
          <p:nvPr>
            <p:ph type="body" idx="1"/>
          </p:nvPr>
        </p:nvSpPr>
        <p:spPr/>
        <p:txBody>
          <a:bodyPr/>
          <a:lstStyle/>
          <a:p>
            <a:pPr>
              <a:lnSpc>
                <a:spcPct val="80000"/>
              </a:lnSpc>
            </a:pPr>
            <a:r>
              <a:rPr lang="en-US" sz="1600" smtClean="0"/>
              <a:t>EPC contractors rely on various measures if their own credit is not strong</a:t>
            </a:r>
          </a:p>
          <a:p>
            <a:pPr lvl="1">
              <a:lnSpc>
                <a:spcPct val="80000"/>
              </a:lnSpc>
            </a:pPr>
            <a:r>
              <a:rPr lang="en-US" sz="1600" smtClean="0"/>
              <a:t>letters of credit</a:t>
            </a:r>
          </a:p>
          <a:p>
            <a:pPr lvl="1">
              <a:lnSpc>
                <a:spcPct val="80000"/>
              </a:lnSpc>
            </a:pPr>
            <a:r>
              <a:rPr lang="en-US" sz="1600" smtClean="0"/>
              <a:t>performance bonds</a:t>
            </a:r>
          </a:p>
          <a:p>
            <a:pPr lvl="1">
              <a:lnSpc>
                <a:spcPct val="80000"/>
              </a:lnSpc>
            </a:pPr>
            <a:r>
              <a:rPr lang="en-US" sz="1600" smtClean="0"/>
              <a:t>insurance policies</a:t>
            </a:r>
          </a:p>
          <a:p>
            <a:pPr lvl="1">
              <a:lnSpc>
                <a:spcPct val="80000"/>
              </a:lnSpc>
            </a:pPr>
            <a:r>
              <a:rPr lang="en-US" sz="1600" smtClean="0"/>
              <a:t>surety bonds. </a:t>
            </a:r>
          </a:p>
          <a:p>
            <a:pPr>
              <a:lnSpc>
                <a:spcPct val="80000"/>
              </a:lnSpc>
            </a:pPr>
            <a:r>
              <a:rPr lang="en-US" sz="1600" smtClean="0"/>
              <a:t>Of these measures, a letter of credit that is unconditional and irrevocable, as well as being drawable on a highly rated bank, tends to provide the most significant support. </a:t>
            </a:r>
          </a:p>
          <a:p>
            <a:pPr>
              <a:lnSpc>
                <a:spcPct val="80000"/>
              </a:lnSpc>
            </a:pPr>
            <a:r>
              <a:rPr lang="en-US" sz="1600" smtClean="0"/>
              <a:t>Performance bonds and the like are easier to secure but potentially do not provide the immediate liquidity that an LOC. </a:t>
            </a:r>
          </a:p>
          <a:p>
            <a:pPr>
              <a:lnSpc>
                <a:spcPct val="80000"/>
              </a:lnSpc>
            </a:pPr>
            <a:r>
              <a:rPr lang="en-US" sz="1600" smtClean="0"/>
              <a:t>An insurance policy could be slow in providing cash to the project, particularly if the parties to the policy have to litigate the claim. </a:t>
            </a:r>
          </a:p>
          <a:p>
            <a:pPr>
              <a:lnSpc>
                <a:spcPct val="80000"/>
              </a:lnSpc>
            </a:pPr>
            <a:r>
              <a:rPr lang="en-US" sz="1600" smtClean="0"/>
              <a:t>The withholding by the trustee of a portion of each progress payment to the EPC contractor can also provide a reliable source of liquidated damages </a:t>
            </a:r>
          </a:p>
          <a:p>
            <a:pPr>
              <a:lnSpc>
                <a:spcPct val="80000"/>
              </a:lnSpc>
            </a:pPr>
            <a:endParaRPr lang="en-US" sz="1600" smtClean="0"/>
          </a:p>
        </p:txBody>
      </p:sp>
    </p:spTree>
  </p:cSld>
  <p:clrMapOvr>
    <a:masterClrMapping/>
  </p:clrMapOvr>
  <p:transition>
    <p:zoom/>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mtClean="0"/>
              <a:t>Credit Analysis of EPC Contractor</a:t>
            </a:r>
          </a:p>
        </p:txBody>
      </p:sp>
      <p:sp>
        <p:nvSpPr>
          <p:cNvPr id="63491" name="Rectangle 3"/>
          <p:cNvSpPr>
            <a:spLocks noGrp="1" noChangeArrowheads="1"/>
          </p:cNvSpPr>
          <p:nvPr>
            <p:ph type="body" idx="1"/>
          </p:nvPr>
        </p:nvSpPr>
        <p:spPr/>
        <p:txBody>
          <a:bodyPr/>
          <a:lstStyle/>
          <a:p>
            <a:pPr marL="406400" indent="-406400"/>
            <a:r>
              <a:rPr lang="en-US" smtClean="0"/>
              <a:t>If there is cash flow strain on the contractor, there will be pressure to maintain the business rather than meeting obligations under the EPC contracts. </a:t>
            </a:r>
          </a:p>
          <a:p>
            <a:pPr marL="406400" indent="-406400"/>
            <a:r>
              <a:rPr lang="en-US" smtClean="0"/>
              <a:t>Often, the issue in assessing damages is not whether the EPC contract contains the provisions, but whether the EPC contractor has the creditworthiness to honor those contingent liabilities—as all EPC contractors too frequently do not.</a:t>
            </a:r>
          </a:p>
          <a:p>
            <a:pPr marL="406400" indent="-406400"/>
            <a:r>
              <a:rPr lang="en-US" smtClean="0"/>
              <a:t>Financial ratios to evaluate the contractor</a:t>
            </a:r>
          </a:p>
          <a:p>
            <a:pPr marL="635000" lvl="1" indent="165100"/>
            <a:r>
              <a:rPr lang="en-US" smtClean="0"/>
              <a:t>Liquidity (Quick Ratio; Current Ratio)</a:t>
            </a:r>
          </a:p>
          <a:p>
            <a:pPr marL="635000" lvl="1" indent="165100"/>
            <a:r>
              <a:rPr lang="en-US" smtClean="0"/>
              <a:t>Debt to Equity</a:t>
            </a:r>
          </a:p>
          <a:p>
            <a:pPr marL="635000" lvl="1" indent="165100"/>
            <a:r>
              <a:rPr lang="en-US" smtClean="0"/>
              <a:t>Interest Coverage </a:t>
            </a:r>
          </a:p>
          <a:p>
            <a:pPr marL="406400" indent="-406400"/>
            <a:endParaRPr lang="en-US" smtClean="0"/>
          </a:p>
        </p:txBody>
      </p:sp>
    </p:spTree>
  </p:cSld>
  <p:clrMapOvr>
    <a:masterClrMapping/>
  </p:clrMapOvr>
  <p:transition>
    <p:zoom/>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smtClean="0"/>
              <a:t>Bonding</a:t>
            </a:r>
          </a:p>
        </p:txBody>
      </p:sp>
      <p:sp>
        <p:nvSpPr>
          <p:cNvPr id="64515" name="Rectangle 4"/>
          <p:cNvSpPr>
            <a:spLocks noGrp="1" noChangeArrowheads="1"/>
          </p:cNvSpPr>
          <p:nvPr>
            <p:ph type="body" idx="1"/>
          </p:nvPr>
        </p:nvSpPr>
        <p:spPr/>
        <p:txBody>
          <a:bodyPr/>
          <a:lstStyle/>
          <a:p>
            <a:r>
              <a:rPr lang="en-US" smtClean="0"/>
              <a:t>Third Party Surety</a:t>
            </a:r>
          </a:p>
          <a:p>
            <a:pPr lvl="1"/>
            <a:r>
              <a:rPr lang="en-US" smtClean="0"/>
              <a:t>Third party such as a bank provides protection to the project should the contractor be exposed to liquidated damages and cost over-runs.  </a:t>
            </a:r>
          </a:p>
          <a:p>
            <a:pPr lvl="1"/>
            <a:r>
              <a:rPr lang="en-US" smtClean="0"/>
              <a:t>Construction companies have been more exposed to turnkey contracts (higher leverage means higher LD’s)</a:t>
            </a:r>
          </a:p>
          <a:p>
            <a:pPr lvl="1"/>
            <a:r>
              <a:rPr lang="en-US" smtClean="0"/>
              <a:t>Protection can be letters of credit, escrow accounts or surety bonds.  Project owner can call without approval from the contractor.</a:t>
            </a:r>
          </a:p>
          <a:p>
            <a:pPr lvl="1"/>
            <a:r>
              <a:rPr lang="en-US" smtClean="0"/>
              <a:t>Unless letter of credit covers entire project cost, does not fully protect project.</a:t>
            </a:r>
          </a:p>
          <a:p>
            <a:endParaRPr lang="en-US" smtClean="0"/>
          </a:p>
        </p:txBody>
      </p:sp>
    </p:spTree>
  </p:cSld>
  <p:clrMapOvr>
    <a:masterClrMapping/>
  </p:clrMapOvr>
  <p:transition>
    <p:zoom/>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smtClean="0"/>
              <a:t>Warranties and Escrow Accounts</a:t>
            </a:r>
          </a:p>
        </p:txBody>
      </p:sp>
      <p:sp>
        <p:nvSpPr>
          <p:cNvPr id="65539" name="Rectangle 3"/>
          <p:cNvSpPr>
            <a:spLocks noGrp="1" noChangeArrowheads="1"/>
          </p:cNvSpPr>
          <p:nvPr>
            <p:ph type="body" idx="1"/>
          </p:nvPr>
        </p:nvSpPr>
        <p:spPr/>
        <p:txBody>
          <a:bodyPr/>
          <a:lstStyle/>
          <a:p>
            <a:pPr marL="342900" indent="-342900"/>
            <a:r>
              <a:rPr lang="en-US" smtClean="0"/>
              <a:t>Warranties</a:t>
            </a:r>
          </a:p>
          <a:p>
            <a:pPr marL="742950" lvl="1" indent="-285750"/>
            <a:r>
              <a:rPr lang="en-US" smtClean="0"/>
              <a:t>Contractor provides warranty on certain components for certain period of time</a:t>
            </a:r>
          </a:p>
          <a:p>
            <a:pPr marL="342900" indent="-342900"/>
            <a:r>
              <a:rPr lang="en-US" smtClean="0"/>
              <a:t>Escrow Accounts</a:t>
            </a:r>
          </a:p>
          <a:p>
            <a:pPr marL="742950" lvl="1" indent="-285750"/>
            <a:r>
              <a:rPr lang="en-US" smtClean="0"/>
              <a:t>Some percentage of payments to contractor is withheld.  This amount accumulates in an account that can be used to fund liquidated damages. </a:t>
            </a:r>
          </a:p>
        </p:txBody>
      </p:sp>
    </p:spTree>
  </p:cSld>
  <p:clrMapOvr>
    <a:masterClrMapping/>
  </p:clrMapOvr>
  <p:transition>
    <p:zoom/>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4"/>
          <p:cNvSpPr>
            <a:spLocks noGrp="1" noChangeArrowheads="1"/>
          </p:cNvSpPr>
          <p:nvPr>
            <p:ph type="ctrTitle"/>
          </p:nvPr>
        </p:nvSpPr>
        <p:spPr/>
        <p:txBody>
          <a:bodyPr/>
          <a:lstStyle/>
          <a:p>
            <a:r>
              <a:rPr lang="en-US" smtClean="0"/>
              <a:t>Completion Test</a:t>
            </a:r>
          </a:p>
        </p:txBody>
      </p:sp>
    </p:spTree>
  </p:cSld>
  <p:clrMapOvr>
    <a:masterClrMapping/>
  </p:clrMapOvr>
  <p:transition>
    <p:zoom/>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sz="1800" smtClean="0"/>
              <a:t>Commercial Operation Date in EPC Contracts</a:t>
            </a:r>
          </a:p>
        </p:txBody>
      </p:sp>
      <p:sp>
        <p:nvSpPr>
          <p:cNvPr id="67587" name="Rectangle 3"/>
          <p:cNvSpPr>
            <a:spLocks noGrp="1" noChangeArrowheads="1"/>
          </p:cNvSpPr>
          <p:nvPr>
            <p:ph type="body" idx="1"/>
          </p:nvPr>
        </p:nvSpPr>
        <p:spPr/>
        <p:txBody>
          <a:bodyPr/>
          <a:lstStyle/>
          <a:p>
            <a:pPr marL="342900" indent="-342900"/>
            <a:r>
              <a:rPr lang="en-US" sz="1600" smtClean="0"/>
              <a:t>Basis on which the project is accepted by Project Company from EPC Contractor</a:t>
            </a:r>
          </a:p>
          <a:p>
            <a:pPr marL="742950" lvl="1" indent="-285750"/>
            <a:r>
              <a:rPr lang="en-US" sz="1600" smtClean="0"/>
              <a:t>Mechanical completion</a:t>
            </a:r>
          </a:p>
          <a:p>
            <a:pPr marL="1143000" lvl="2"/>
            <a:r>
              <a:rPr lang="en-US" sz="1400" smtClean="0"/>
              <a:t>Project ready for start-up and testing</a:t>
            </a:r>
          </a:p>
          <a:p>
            <a:pPr marL="742950" lvl="1" indent="-285750"/>
            <a:r>
              <a:rPr lang="en-US" sz="1600" smtClean="0"/>
              <a:t>Initial acceptance</a:t>
            </a:r>
          </a:p>
          <a:p>
            <a:pPr marL="1143000" lvl="2"/>
            <a:r>
              <a:rPr lang="en-US" sz="1400" smtClean="0"/>
              <a:t>Project handed over</a:t>
            </a:r>
          </a:p>
          <a:p>
            <a:pPr marL="742950" lvl="1" indent="-285750"/>
            <a:r>
              <a:rPr lang="en-US" sz="1600" smtClean="0"/>
              <a:t>Final completion</a:t>
            </a:r>
          </a:p>
          <a:p>
            <a:pPr marL="1143000" lvl="2"/>
            <a:r>
              <a:rPr lang="en-US" sz="1400" smtClean="0"/>
              <a:t>Check list of items including things that do not prevent the project from operating (such as landscaping).</a:t>
            </a:r>
          </a:p>
        </p:txBody>
      </p:sp>
    </p:spTree>
  </p:cSld>
  <p:clrMapOvr>
    <a:masterClrMapping/>
  </p:clrMapOvr>
  <p:transition>
    <p:zoom/>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smtClean="0"/>
              <a:t>Completion Test Issues</a:t>
            </a:r>
          </a:p>
        </p:txBody>
      </p:sp>
      <p:sp>
        <p:nvSpPr>
          <p:cNvPr id="68611" name="Rectangle 3"/>
          <p:cNvSpPr>
            <a:spLocks noGrp="1" noChangeArrowheads="1"/>
          </p:cNvSpPr>
          <p:nvPr>
            <p:ph type="body" idx="1"/>
          </p:nvPr>
        </p:nvSpPr>
        <p:spPr/>
        <p:txBody>
          <a:bodyPr/>
          <a:lstStyle/>
          <a:p>
            <a:r>
              <a:rPr lang="en-US" smtClean="0"/>
              <a:t>A source of risk comes from the potential tension between </a:t>
            </a:r>
          </a:p>
          <a:p>
            <a:pPr lvl="1"/>
            <a:r>
              <a:rPr lang="en-US" smtClean="0"/>
              <a:t>the need to start commercial operations, and</a:t>
            </a:r>
          </a:p>
          <a:p>
            <a:pPr lvl="1"/>
            <a:r>
              <a:rPr lang="en-US" smtClean="0"/>
              <a:t>the need to ensure that a project has met its long-term reliability test. </a:t>
            </a:r>
          </a:p>
          <a:p>
            <a:r>
              <a:rPr lang="en-US" smtClean="0"/>
              <a:t>A survey of independent power organizations a few years ago reported that 50% of the respondents were concerned about performance and testing requirements imposed on their projects. </a:t>
            </a:r>
          </a:p>
          <a:p>
            <a:endParaRPr lang="en-US" smtClean="0"/>
          </a:p>
        </p:txBody>
      </p:sp>
    </p:spTree>
  </p:cSld>
  <p:clrMapOvr>
    <a:masterClrMapping/>
  </p:clrMapOvr>
  <p:transition>
    <p:zoom/>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mtClean="0"/>
              <a:t>Completion Test and Cost Over-Run Risk</a:t>
            </a:r>
          </a:p>
        </p:txBody>
      </p:sp>
      <p:sp>
        <p:nvSpPr>
          <p:cNvPr id="69635" name="Rectangle 3"/>
          <p:cNvSpPr>
            <a:spLocks noGrp="1" noChangeArrowheads="1"/>
          </p:cNvSpPr>
          <p:nvPr>
            <p:ph type="body" idx="1"/>
          </p:nvPr>
        </p:nvSpPr>
        <p:spPr/>
        <p:txBody>
          <a:bodyPr/>
          <a:lstStyle/>
          <a:p>
            <a:pPr>
              <a:lnSpc>
                <a:spcPct val="80000"/>
              </a:lnSpc>
            </a:pPr>
            <a:r>
              <a:rPr lang="en-AU" sz="1600" smtClean="0"/>
              <a:t>Bankers expect the loan proceeds to be spent on building a project which is on time, at budget, and is capable of producing sufficient cash flow after Completion of construction and commissioning to repay the loan comfortably. </a:t>
            </a:r>
          </a:p>
          <a:p>
            <a:pPr>
              <a:lnSpc>
                <a:spcPct val="80000"/>
              </a:lnSpc>
            </a:pPr>
            <a:r>
              <a:rPr lang="en-AU" sz="1600" smtClean="0"/>
              <a:t>The Completion Risk is usually not taken by financiers in project lending and other financial support is necessary prior to Completion.</a:t>
            </a:r>
          </a:p>
          <a:p>
            <a:pPr>
              <a:lnSpc>
                <a:spcPct val="80000"/>
              </a:lnSpc>
            </a:pPr>
            <a:r>
              <a:rPr lang="en-AU" sz="1600" smtClean="0"/>
              <a:t>The usual format is to structure an objective Completion Test which, when satisfied, signals the pre-completion supports and undertakings are released and the project has commenced its limited-recourse status. </a:t>
            </a:r>
            <a:r>
              <a:rPr lang="en-AU" sz="1600" b="1" i="1" smtClean="0">
                <a:solidFill>
                  <a:srgbClr val="6600FF"/>
                </a:solidFill>
              </a:rPr>
              <a:t>This Project-Finance in the Loan Agreement Completion Test is usually more extensive than the engineering/construction Completion used by the construction contractor in standard turnkey contracts.</a:t>
            </a:r>
          </a:p>
          <a:p>
            <a:pPr>
              <a:lnSpc>
                <a:spcPct val="80000"/>
              </a:lnSpc>
            </a:pPr>
            <a:r>
              <a:rPr lang="en-AU" sz="1600" smtClean="0"/>
              <a:t>The implication of a Sponsor accepting the Completion risk is that cost overruns must be met by the Sponsor and, in the case of completion not being attained by a certain date, not achieving a Project Financing at all and the loan remains a corporate credit.  </a:t>
            </a:r>
            <a:endParaRPr lang="en-US" sz="1600" smtClean="0"/>
          </a:p>
          <a:p>
            <a:pPr>
              <a:lnSpc>
                <a:spcPct val="80000"/>
              </a:lnSpc>
            </a:pPr>
            <a:endParaRPr lang="en-US" sz="1600" smtClean="0"/>
          </a:p>
        </p:txBody>
      </p:sp>
    </p:spTree>
  </p:cSld>
  <p:clrMapOvr>
    <a:masterClrMapping/>
  </p:clrMapOvr>
  <p:transition>
    <p:zoom/>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smtClean="0"/>
              <a:t>Example of Commercial Operation Date</a:t>
            </a:r>
          </a:p>
        </p:txBody>
      </p:sp>
      <p:sp>
        <p:nvSpPr>
          <p:cNvPr id="70659" name="Rectangle 3"/>
          <p:cNvSpPr>
            <a:spLocks noGrp="1" noChangeArrowheads="1"/>
          </p:cNvSpPr>
          <p:nvPr>
            <p:ph type="body" idx="1"/>
          </p:nvPr>
        </p:nvSpPr>
        <p:spPr/>
        <p:txBody>
          <a:bodyPr/>
          <a:lstStyle/>
          <a:p>
            <a:pPr>
              <a:lnSpc>
                <a:spcPct val="90000"/>
              </a:lnSpc>
            </a:pPr>
            <a:r>
              <a:rPr lang="en-US" sz="1600" smtClean="0"/>
              <a:t>The Commercial Operation Date is the date which is the Scheduled Commercial Operation Date or the date prior to the Scheduled Commercial Operation Date of a notice by the Contractor to the Partnership and the Independent Engineer certifying that: (i) the Facility is substantially and materially complete and has been substantially and materially designed, constructed and equipped in accordance with the Construction Contract, (ii) all of the Facility's systems have satisfied field tests specified in the start-up plan, (iii) the Facility is available for commercial operation, and (iv) Performance Tests demonstrate that the Facility has met at least the Minimum Performance Standards. </a:t>
            </a:r>
          </a:p>
          <a:p>
            <a:pPr>
              <a:lnSpc>
                <a:spcPct val="90000"/>
              </a:lnSpc>
            </a:pPr>
            <a:r>
              <a:rPr lang="en-US" sz="1600" smtClean="0"/>
              <a:t>The notice of the Commercial Operation Date will be effective unless objected to by the Independent Engineer within ten days after receipt of the notice and any dispute related thereto will be resolved in accordance with the dispute resolution procedures set forth in the Construction Contract. The Scheduled Commercial Operation Date is the date which is 33 months after the Closing Date, as such date may be extended due to delays caused by Construction Uncontrollable Circumstances, Changes requested by the Partnership and approved by the Independent Engineer or delays or failure in performance by the Partnership.</a:t>
            </a:r>
          </a:p>
          <a:p>
            <a:pPr>
              <a:lnSpc>
                <a:spcPct val="90000"/>
              </a:lnSpc>
            </a:pPr>
            <a:endParaRPr lang="en-US" sz="1600" smtClean="0"/>
          </a:p>
        </p:txBody>
      </p:sp>
    </p:spTree>
  </p:cSld>
  <p:clrMapOvr>
    <a:masterClrMapping/>
  </p:clrMapOvr>
  <p:transition>
    <p:zo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mtClean="0"/>
              <a:t>Coordination of Contracts</a:t>
            </a:r>
          </a:p>
        </p:txBody>
      </p:sp>
      <p:sp>
        <p:nvSpPr>
          <p:cNvPr id="11267" name="Rectangle 3"/>
          <p:cNvSpPr>
            <a:spLocks noGrp="1" noChangeArrowheads="1"/>
          </p:cNvSpPr>
          <p:nvPr>
            <p:ph type="body" idx="1"/>
          </p:nvPr>
        </p:nvSpPr>
        <p:spPr/>
        <p:txBody>
          <a:bodyPr/>
          <a:lstStyle/>
          <a:p>
            <a:pPr>
              <a:buFontTx/>
              <a:buNone/>
            </a:pPr>
            <a:r>
              <a:rPr lang="en-US" b="1" smtClean="0"/>
              <a:t>Edison Mission Energy Funding</a:t>
            </a:r>
          </a:p>
          <a:p>
            <a:endParaRPr lang="en-US" b="1" smtClean="0"/>
          </a:p>
          <a:p>
            <a:r>
              <a:rPr lang="en-US" smtClean="0"/>
              <a:t>Sensitivity analyses demonstrated that debt service obligations can be met under adverse scenarios and that cover ages vary within a narrow range...This is because revenues and expenses are well matched and because, on average, 33% of revenues come from fixed capacity payments.  Debt service coverage would be most affected by a degradation in heat rate...</a:t>
            </a:r>
          </a:p>
          <a:p>
            <a:endParaRPr lang="en-US" smtClean="0"/>
          </a:p>
          <a:p>
            <a:endParaRPr lang="en-US" smtClean="0"/>
          </a:p>
        </p:txBody>
      </p:sp>
    </p:spTree>
  </p:cSld>
  <p:clrMapOvr>
    <a:masterClrMapping/>
  </p:clrMapOvr>
  <p:transition>
    <p:zoom dir="in"/>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smtClean="0"/>
              <a:t>Two Type of Completion Tests</a:t>
            </a:r>
          </a:p>
        </p:txBody>
      </p:sp>
      <p:sp>
        <p:nvSpPr>
          <p:cNvPr id="71683" name="Rectangle 3"/>
          <p:cNvSpPr>
            <a:spLocks noGrp="1" noChangeArrowheads="1"/>
          </p:cNvSpPr>
          <p:nvPr>
            <p:ph type="body" idx="1"/>
          </p:nvPr>
        </p:nvSpPr>
        <p:spPr/>
        <p:txBody>
          <a:bodyPr/>
          <a:lstStyle/>
          <a:p>
            <a:r>
              <a:rPr lang="en-AU" smtClean="0"/>
              <a:t>Loan is Due if Construction not Completed by Certain Date</a:t>
            </a:r>
          </a:p>
          <a:p>
            <a:pPr lvl="1"/>
            <a:r>
              <a:rPr lang="en-AU" smtClean="0"/>
              <a:t>Source of Repayment (Recourse)</a:t>
            </a:r>
          </a:p>
          <a:p>
            <a:pPr lvl="1"/>
            <a:r>
              <a:rPr lang="en-AU" smtClean="0"/>
              <a:t>Not very Common</a:t>
            </a:r>
          </a:p>
          <a:p>
            <a:r>
              <a:rPr lang="en-AU" smtClean="0"/>
              <a:t>Performance completion test:</a:t>
            </a:r>
          </a:p>
          <a:p>
            <a:pPr lvl="1"/>
            <a:r>
              <a:rPr lang="en-AU" smtClean="0"/>
              <a:t>Examples</a:t>
            </a:r>
          </a:p>
          <a:p>
            <a:pPr lvl="2"/>
            <a:r>
              <a:rPr lang="en-AU" smtClean="0"/>
              <a:t>85% of designed production</a:t>
            </a:r>
          </a:p>
          <a:p>
            <a:pPr lvl="2"/>
            <a:r>
              <a:rPr lang="en-AU" smtClean="0"/>
              <a:t>Continuous operation for three months</a:t>
            </a:r>
          </a:p>
          <a:p>
            <a:pPr lvl="2"/>
            <a:r>
              <a:rPr lang="en-AU" smtClean="0"/>
              <a:t>Cost per unit of input achieved</a:t>
            </a:r>
          </a:p>
          <a:p>
            <a:pPr lvl="2"/>
            <a:r>
              <a:rPr lang="en-AU" smtClean="0"/>
              <a:t>Technical test</a:t>
            </a:r>
            <a:endParaRPr lang="en-US" smtClean="0"/>
          </a:p>
        </p:txBody>
      </p:sp>
    </p:spTree>
  </p:cSld>
  <p:clrMapOvr>
    <a:masterClrMapping/>
  </p:clrMapOvr>
  <p:transition>
    <p:zoom/>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p:cNvSpPr>
            <a:spLocks noGrp="1" noChangeArrowheads="1"/>
          </p:cNvSpPr>
          <p:nvPr>
            <p:ph type="body" idx="1"/>
          </p:nvPr>
        </p:nvSpPr>
        <p:spPr/>
        <p:txBody>
          <a:bodyPr/>
          <a:lstStyle/>
          <a:p>
            <a:pPr marL="342900" indent="-342900">
              <a:lnSpc>
                <a:spcPct val="90000"/>
              </a:lnSpc>
            </a:pPr>
            <a:r>
              <a:rPr lang="en-AU" smtClean="0"/>
              <a:t>Depending on acceptable level of risk:</a:t>
            </a:r>
          </a:p>
          <a:p>
            <a:pPr marL="742950" lvl="1" indent="-285750">
              <a:lnSpc>
                <a:spcPct val="90000"/>
              </a:lnSpc>
            </a:pPr>
            <a:r>
              <a:rPr lang="en-AU" smtClean="0"/>
              <a:t>Reserve life greater test – must be greater than 12 years</a:t>
            </a:r>
          </a:p>
          <a:p>
            <a:pPr marL="742950" lvl="1" indent="-285750">
              <a:lnSpc>
                <a:spcPct val="90000"/>
              </a:lnSpc>
            </a:pPr>
            <a:r>
              <a:rPr lang="en-AU" smtClean="0"/>
              <a:t>Present values of cash flows greater than (150%) of loan outstanding;</a:t>
            </a:r>
          </a:p>
          <a:p>
            <a:pPr marL="742950" lvl="1" indent="-285750">
              <a:lnSpc>
                <a:spcPct val="90000"/>
              </a:lnSpc>
            </a:pPr>
            <a:r>
              <a:rPr lang="en-AU" smtClean="0"/>
              <a:t>Financial covenants on working capital, debt, equity, net worth, are satisfied; and</a:t>
            </a:r>
          </a:p>
          <a:p>
            <a:pPr marL="742950" lvl="1" indent="-285750">
              <a:lnSpc>
                <a:spcPct val="90000"/>
              </a:lnSpc>
            </a:pPr>
            <a:r>
              <a:rPr lang="en-AU" smtClean="0"/>
              <a:t>Minimum system quality/quantity outcomes/efficiencies.</a:t>
            </a:r>
          </a:p>
        </p:txBody>
      </p:sp>
      <p:sp>
        <p:nvSpPr>
          <p:cNvPr id="72707" name="Rectangle 4"/>
          <p:cNvSpPr>
            <a:spLocks noGrp="1" noChangeArrowheads="1"/>
          </p:cNvSpPr>
          <p:nvPr>
            <p:ph type="title"/>
          </p:nvPr>
        </p:nvSpPr>
        <p:spPr/>
        <p:txBody>
          <a:bodyPr/>
          <a:lstStyle/>
          <a:p>
            <a:r>
              <a:rPr lang="en-US" smtClean="0"/>
              <a:t>Potential Components of Completion Test</a:t>
            </a:r>
          </a:p>
        </p:txBody>
      </p:sp>
    </p:spTree>
  </p:cSld>
  <p:clrMapOvr>
    <a:masterClrMapping/>
  </p:clrMapOvr>
  <p:transition>
    <p:zoom/>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smtClean="0"/>
              <a:t>Example of Completion Test</a:t>
            </a:r>
          </a:p>
        </p:txBody>
      </p:sp>
      <p:sp>
        <p:nvSpPr>
          <p:cNvPr id="73731" name="Rectangle 3"/>
          <p:cNvSpPr>
            <a:spLocks noGrp="1" noChangeArrowheads="1"/>
          </p:cNvSpPr>
          <p:nvPr>
            <p:ph type="body" idx="1"/>
          </p:nvPr>
        </p:nvSpPr>
        <p:spPr/>
        <p:txBody>
          <a:bodyPr/>
          <a:lstStyle/>
          <a:p>
            <a:r>
              <a:rPr lang="en-AU" smtClean="0"/>
              <a:t>Commercial Completion occurs on the later of </a:t>
            </a:r>
          </a:p>
          <a:p>
            <a:pPr lvl="1"/>
            <a:r>
              <a:rPr lang="en-AU" smtClean="0"/>
              <a:t>(a) two months after any tanker has loaded 400,000 bbls of  crude or </a:t>
            </a:r>
          </a:p>
          <a:p>
            <a:pPr lvl="1"/>
            <a:r>
              <a:rPr lang="en-AU" smtClean="0"/>
              <a:t>(b) the Lenders (cash flow) Case shows three successive months of positive cash flow.</a:t>
            </a:r>
          </a:p>
          <a:p>
            <a:r>
              <a:rPr lang="en-US" smtClean="0"/>
              <a:t>If these tests are not achieved, the loans do not become non-recourse so that the banks would never take the project risk.</a:t>
            </a:r>
          </a:p>
        </p:txBody>
      </p:sp>
    </p:spTree>
  </p:cSld>
  <p:clrMapOvr>
    <a:masterClrMapping/>
  </p:clrMapOvr>
  <p:transition>
    <p:zoom/>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smtClean="0"/>
              <a:t>Example of Financial Completion Test</a:t>
            </a:r>
          </a:p>
        </p:txBody>
      </p:sp>
      <p:sp>
        <p:nvSpPr>
          <p:cNvPr id="74755" name="Rectangle 3"/>
          <p:cNvSpPr>
            <a:spLocks noGrp="1" noChangeArrowheads="1"/>
          </p:cNvSpPr>
          <p:nvPr>
            <p:ph type="body" idx="1"/>
          </p:nvPr>
        </p:nvSpPr>
        <p:spPr/>
        <p:txBody>
          <a:bodyPr/>
          <a:lstStyle/>
          <a:p>
            <a:pPr>
              <a:lnSpc>
                <a:spcPct val="80000"/>
              </a:lnSpc>
            </a:pPr>
            <a:r>
              <a:rPr lang="en-AU" sz="1600" smtClean="0"/>
              <a:t>Financial Completion follows the usual North Sea practice as follows:</a:t>
            </a:r>
          </a:p>
          <a:p>
            <a:pPr lvl="1">
              <a:lnSpc>
                <a:spcPct val="80000"/>
              </a:lnSpc>
            </a:pPr>
            <a:r>
              <a:rPr lang="en-AU" sz="1600" smtClean="0"/>
              <a:t>-over 90 consecutive days production (starting no earlier than 90 days of "first oil")</a:t>
            </a:r>
          </a:p>
          <a:p>
            <a:pPr lvl="1">
              <a:lnSpc>
                <a:spcPct val="80000"/>
              </a:lnSpc>
            </a:pPr>
            <a:r>
              <a:rPr lang="en-AU" sz="1600" smtClean="0"/>
              <a:t>-higher of planned production or 82% of peak production ("Target Rate")</a:t>
            </a:r>
          </a:p>
          <a:p>
            <a:pPr lvl="2">
              <a:lnSpc>
                <a:spcPct val="80000"/>
              </a:lnSpc>
            </a:pPr>
            <a:r>
              <a:rPr lang="en-AU" sz="1400" smtClean="0"/>
              <a:t>- of which 60 days at least at the Target Rate</a:t>
            </a:r>
          </a:p>
          <a:p>
            <a:pPr lvl="2">
              <a:lnSpc>
                <a:spcPct val="80000"/>
              </a:lnSpc>
            </a:pPr>
            <a:r>
              <a:rPr lang="en-AU" sz="1400" smtClean="0"/>
              <a:t>-of which 20 consecutive days at least at the Target Rate</a:t>
            </a:r>
          </a:p>
          <a:p>
            <a:pPr lvl="2">
              <a:lnSpc>
                <a:spcPct val="80000"/>
              </a:lnSpc>
            </a:pPr>
            <a:r>
              <a:rPr lang="en-AU" sz="1400" smtClean="0"/>
              <a:t>-extendable by 30 days if force majeure or regular maintenance shutdown</a:t>
            </a:r>
          </a:p>
          <a:p>
            <a:pPr lvl="1">
              <a:lnSpc>
                <a:spcPct val="80000"/>
              </a:lnSpc>
            </a:pPr>
            <a:r>
              <a:rPr lang="en-AU" sz="1600" smtClean="0"/>
              <a:t>-at least one tanker loaded at the Target Rate and dispatched</a:t>
            </a:r>
          </a:p>
          <a:p>
            <a:pPr lvl="1">
              <a:lnSpc>
                <a:spcPct val="80000"/>
              </a:lnSpc>
            </a:pPr>
            <a:r>
              <a:rPr lang="en-AU" sz="1600" smtClean="0"/>
              <a:t>-Commercial Completion has occurred</a:t>
            </a:r>
          </a:p>
          <a:p>
            <a:pPr lvl="1">
              <a:lnSpc>
                <a:spcPct val="80000"/>
              </a:lnSpc>
            </a:pPr>
            <a:r>
              <a:rPr lang="en-AU" sz="1600" smtClean="0"/>
              <a:t>-Loan Life Coverage Ratio is 1.5 for the Lenders Case*</a:t>
            </a:r>
          </a:p>
          <a:p>
            <a:pPr lvl="1">
              <a:lnSpc>
                <a:spcPct val="80000"/>
              </a:lnSpc>
            </a:pPr>
            <a:r>
              <a:rPr lang="en-AU" sz="1600" smtClean="0"/>
              <a:t>-Reserve Life Ratio is 1.75*</a:t>
            </a:r>
          </a:p>
          <a:p>
            <a:pPr lvl="1">
              <a:lnSpc>
                <a:spcPct val="80000"/>
              </a:lnSpc>
            </a:pPr>
            <a:r>
              <a:rPr lang="en-AU" sz="1600" smtClean="0"/>
              <a:t>-Cash flow available for debt service at least 2:1 for the next two quarters</a:t>
            </a:r>
          </a:p>
          <a:p>
            <a:pPr>
              <a:lnSpc>
                <a:spcPct val="80000"/>
              </a:lnSpc>
            </a:pPr>
            <a:r>
              <a:rPr lang="en-AU" sz="1600" smtClean="0"/>
              <a:t>* based on recertified reserves by the Independent Engineers from the results of production of at least six months.</a:t>
            </a:r>
            <a:endParaRPr lang="en-US" sz="1600" smtClean="0"/>
          </a:p>
        </p:txBody>
      </p:sp>
    </p:spTree>
  </p:cSld>
  <p:clrMapOvr>
    <a:masterClrMapping/>
  </p:clrMapOvr>
  <p:transition>
    <p:zoom/>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ctrTitle"/>
          </p:nvPr>
        </p:nvSpPr>
        <p:spPr/>
        <p:txBody>
          <a:bodyPr/>
          <a:lstStyle/>
          <a:p>
            <a:r>
              <a:rPr lang="en-US" smtClean="0"/>
              <a:t>Concession Contracts</a:t>
            </a:r>
          </a:p>
        </p:txBody>
      </p:sp>
    </p:spTree>
  </p:cSld>
  <p:clrMapOvr>
    <a:masterClrMapping/>
  </p:clrMapOvr>
  <p:transition>
    <p:zoom/>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sz="1800" smtClean="0"/>
              <a:t>PF Contract Terms - Concession Agreement</a:t>
            </a:r>
          </a:p>
        </p:txBody>
      </p:sp>
      <p:sp>
        <p:nvSpPr>
          <p:cNvPr id="76803" name="Rectangle 3"/>
          <p:cNvSpPr>
            <a:spLocks noGrp="1" noChangeArrowheads="1"/>
          </p:cNvSpPr>
          <p:nvPr>
            <p:ph type="body" idx="1"/>
          </p:nvPr>
        </p:nvSpPr>
        <p:spPr/>
        <p:txBody>
          <a:bodyPr/>
          <a:lstStyle/>
          <a:p>
            <a:r>
              <a:rPr lang="en-US" sz="1600" smtClean="0"/>
              <a:t>Project constructed to provide service to a public sector body</a:t>
            </a:r>
          </a:p>
          <a:p>
            <a:pPr lvl="1"/>
            <a:r>
              <a:rPr lang="en-US" sz="1600" smtClean="0"/>
              <a:t>BOOT – Build own operate transfer</a:t>
            </a:r>
          </a:p>
          <a:p>
            <a:pPr lvl="2"/>
            <a:r>
              <a:rPr lang="en-US" sz="1400" smtClean="0"/>
              <a:t>Project company earns revenues from the project and constructs the project.  At the end of concession period, transfer back to the public entity</a:t>
            </a:r>
          </a:p>
          <a:p>
            <a:pPr lvl="1"/>
            <a:r>
              <a:rPr lang="en-US" sz="1600" smtClean="0"/>
              <a:t>BOT – Build operate transfer</a:t>
            </a:r>
          </a:p>
          <a:p>
            <a:pPr lvl="2"/>
            <a:r>
              <a:rPr lang="en-US" sz="1400" smtClean="0"/>
              <a:t>Private sector party does not own the project; but earns revenues from the project. Often involves lease, for example, toll roads, bridges and tunnels.</a:t>
            </a:r>
          </a:p>
          <a:p>
            <a:pPr lvl="1"/>
            <a:r>
              <a:rPr lang="en-US" sz="1600" smtClean="0"/>
              <a:t>BTO – Build transfer, operate</a:t>
            </a:r>
          </a:p>
          <a:p>
            <a:pPr lvl="2"/>
            <a:r>
              <a:rPr lang="en-US" sz="1400" smtClean="0"/>
              <a:t>Public sector takes over when the project is finished construction</a:t>
            </a:r>
          </a:p>
          <a:p>
            <a:pPr lvl="1"/>
            <a:r>
              <a:rPr lang="en-US" sz="1600" smtClean="0"/>
              <a:t>BOO – Build own operate</a:t>
            </a:r>
          </a:p>
          <a:p>
            <a:pPr lvl="2"/>
            <a:r>
              <a:rPr lang="en-US" sz="1400" smtClean="0"/>
              <a:t>Project company owns project for entire life such as an electric plant where the project company continues to operate the project.</a:t>
            </a:r>
          </a:p>
          <a:p>
            <a:endParaRPr lang="en-US" sz="1600" smtClean="0"/>
          </a:p>
        </p:txBody>
      </p:sp>
    </p:spTree>
  </p:cSld>
  <p:clrMapOvr>
    <a:masterClrMapping/>
  </p:clrMapOvr>
  <p:transition>
    <p:zoom/>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smtClean="0"/>
              <a:t>Types of Concession Contracts</a:t>
            </a:r>
          </a:p>
        </p:txBody>
      </p:sp>
      <p:sp>
        <p:nvSpPr>
          <p:cNvPr id="77827" name="Rectangle 3"/>
          <p:cNvSpPr>
            <a:spLocks noGrp="1" noChangeArrowheads="1"/>
          </p:cNvSpPr>
          <p:nvPr>
            <p:ph type="body" idx="1"/>
          </p:nvPr>
        </p:nvSpPr>
        <p:spPr/>
        <p:txBody>
          <a:bodyPr/>
          <a:lstStyle/>
          <a:p>
            <a:pPr>
              <a:lnSpc>
                <a:spcPct val="80000"/>
              </a:lnSpc>
            </a:pPr>
            <a:r>
              <a:rPr lang="en-US" sz="1600" smtClean="0"/>
              <a:t>Build, Lease Transfer</a:t>
            </a:r>
          </a:p>
          <a:p>
            <a:pPr lvl="1">
              <a:lnSpc>
                <a:spcPct val="80000"/>
              </a:lnSpc>
            </a:pPr>
            <a:r>
              <a:rPr lang="en-US" sz="1600" smtClean="0"/>
              <a:t>Developer builds a plant and then leases it for use from government entity.  After a specified period, the plant is returned.</a:t>
            </a:r>
          </a:p>
          <a:p>
            <a:pPr>
              <a:lnSpc>
                <a:spcPct val="80000"/>
              </a:lnSpc>
            </a:pPr>
            <a:r>
              <a:rPr lang="en-US" sz="1600" smtClean="0"/>
              <a:t>Build, Own, Operate Transfer</a:t>
            </a:r>
          </a:p>
          <a:p>
            <a:pPr lvl="1">
              <a:lnSpc>
                <a:spcPct val="80000"/>
              </a:lnSpc>
            </a:pPr>
            <a:r>
              <a:rPr lang="en-US" sz="1600" smtClean="0"/>
              <a:t>Developer builds, owns, operates the plant and returns it after a specified period</a:t>
            </a:r>
          </a:p>
          <a:p>
            <a:pPr>
              <a:lnSpc>
                <a:spcPct val="80000"/>
              </a:lnSpc>
            </a:pPr>
            <a:r>
              <a:rPr lang="en-US" sz="1600" smtClean="0"/>
              <a:t>Build, Transfer, Operate</a:t>
            </a:r>
          </a:p>
          <a:p>
            <a:pPr lvl="1">
              <a:lnSpc>
                <a:spcPct val="80000"/>
              </a:lnSpc>
            </a:pPr>
            <a:r>
              <a:rPr lang="en-US" sz="1600" smtClean="0"/>
              <a:t>Developer builds a plant, transfers ownership, and then operates the plant</a:t>
            </a:r>
          </a:p>
          <a:p>
            <a:pPr>
              <a:lnSpc>
                <a:spcPct val="80000"/>
              </a:lnSpc>
            </a:pPr>
            <a:r>
              <a:rPr lang="en-US" sz="1600" smtClean="0"/>
              <a:t>Concession Agreement</a:t>
            </a:r>
          </a:p>
          <a:p>
            <a:pPr lvl="1">
              <a:lnSpc>
                <a:spcPct val="80000"/>
              </a:lnSpc>
            </a:pPr>
            <a:r>
              <a:rPr lang="en-US" sz="1600" smtClean="0"/>
              <a:t>Agreement where government gives developer the right to construct, operate and develop a particular project</a:t>
            </a:r>
          </a:p>
          <a:p>
            <a:pPr>
              <a:lnSpc>
                <a:spcPct val="80000"/>
              </a:lnSpc>
            </a:pPr>
            <a:r>
              <a:rPr lang="en-US" sz="1600" smtClean="0"/>
              <a:t>Purchase Power Agreement</a:t>
            </a:r>
          </a:p>
          <a:p>
            <a:pPr>
              <a:lnSpc>
                <a:spcPct val="80000"/>
              </a:lnSpc>
            </a:pPr>
            <a:r>
              <a:rPr lang="en-US" sz="1600" smtClean="0"/>
              <a:t>Take-or-Pay Agreement</a:t>
            </a:r>
          </a:p>
        </p:txBody>
      </p:sp>
    </p:spTree>
  </p:cSld>
  <p:clrMapOvr>
    <a:masterClrMapping/>
  </p:clrMapOvr>
  <p:transition>
    <p:zoom/>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smtClean="0"/>
              <a:t>Concession Agreement</a:t>
            </a:r>
          </a:p>
        </p:txBody>
      </p:sp>
      <p:sp>
        <p:nvSpPr>
          <p:cNvPr id="78851" name="Rectangle 4"/>
          <p:cNvSpPr>
            <a:spLocks noGrp="1" noChangeArrowheads="1"/>
          </p:cNvSpPr>
          <p:nvPr>
            <p:ph type="body" idx="1"/>
          </p:nvPr>
        </p:nvSpPr>
        <p:spPr/>
        <p:txBody>
          <a:bodyPr/>
          <a:lstStyle/>
          <a:p>
            <a:r>
              <a:rPr lang="en-US" sz="1600" smtClean="0"/>
              <a:t>The government, municipality or other public body (often known as the Concession Authority) awards the SPV a concession granting it a "license" in which it has exclusive ownership of a specified facility or asset for a fixed number of years and at the end of the concession the asset is handed back to the public sector in a specified condition. </a:t>
            </a:r>
          </a:p>
          <a:p>
            <a:pPr lvl="1"/>
            <a:r>
              <a:rPr lang="en-US" sz="1600" smtClean="0"/>
              <a:t>The concession (sometimes known as the implementation or project agreement) is the primary contract between the government and the SPV and forms the contractual basis from which other contracts are developed. </a:t>
            </a:r>
          </a:p>
          <a:p>
            <a:pPr lvl="1"/>
            <a:r>
              <a:rPr lang="en-US" sz="1600" smtClean="0"/>
              <a:t>The concession normally entitles the SPV to build, finance and operate the facility for a fixed period although there are other variants. </a:t>
            </a:r>
          </a:p>
          <a:p>
            <a:pPr lvl="1"/>
            <a:r>
              <a:rPr lang="en-US" sz="1600" smtClean="0"/>
              <a:t>Reasonable delays in construction should not threaten a cancellation of the concession. Stronger concessions tend to support the project's commercial success by restricting the development of competing services and to permit lenders to exercise step-in rights quickly, with a reasonable expectation that the project can be rehabilitated. </a:t>
            </a:r>
          </a:p>
        </p:txBody>
      </p:sp>
    </p:spTree>
  </p:cSld>
  <p:clrMapOvr>
    <a:masterClrMapping/>
  </p:clrMapOvr>
  <p:transition>
    <p:zoom/>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smtClean="0"/>
              <a:t>Concession Agreement Components</a:t>
            </a:r>
          </a:p>
        </p:txBody>
      </p:sp>
      <p:sp>
        <p:nvSpPr>
          <p:cNvPr id="79875" name="Rectangle 4"/>
          <p:cNvSpPr>
            <a:spLocks noGrp="1" noChangeArrowheads="1"/>
          </p:cNvSpPr>
          <p:nvPr>
            <p:ph type="body" idx="1"/>
          </p:nvPr>
        </p:nvSpPr>
        <p:spPr/>
        <p:txBody>
          <a:bodyPr/>
          <a:lstStyle/>
          <a:p>
            <a:r>
              <a:rPr lang="en-US" smtClean="0"/>
              <a:t>At a minimum, the concession should equal the term of the rated debt. </a:t>
            </a:r>
          </a:p>
          <a:p>
            <a:pPr lvl="1"/>
            <a:r>
              <a:rPr lang="en-US" smtClean="0"/>
              <a:t>Stronger projects will unusually have a "tail" period to offset the risk of rescheduled debt. </a:t>
            </a:r>
          </a:p>
          <a:p>
            <a:r>
              <a:rPr lang="en-US" smtClean="0"/>
              <a:t>The concession's ability to increase its tolls or tariffs without submitting to political or administrative approval</a:t>
            </a:r>
          </a:p>
          <a:p>
            <a:pPr lvl="1"/>
            <a:r>
              <a:rPr lang="en-US" smtClean="0"/>
              <a:t>Forecast cash flows often increase on the assumption that tolls will increase, but political pressures can often deny this process. </a:t>
            </a:r>
          </a:p>
        </p:txBody>
      </p:sp>
    </p:spTree>
  </p:cSld>
  <p:clrMapOvr>
    <a:masterClrMapping/>
  </p:clrMapOvr>
  <p:transition>
    <p:zoom/>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smtClean="0"/>
              <a:t>Examples of Concession Contracts</a:t>
            </a:r>
          </a:p>
        </p:txBody>
      </p:sp>
      <p:sp>
        <p:nvSpPr>
          <p:cNvPr id="80899" name="Rectangle 3"/>
          <p:cNvSpPr>
            <a:spLocks noGrp="1" noChangeArrowheads="1"/>
          </p:cNvSpPr>
          <p:nvPr>
            <p:ph type="body" idx="1"/>
          </p:nvPr>
        </p:nvSpPr>
        <p:spPr/>
        <p:txBody>
          <a:bodyPr/>
          <a:lstStyle/>
          <a:p>
            <a:pPr marL="342900" indent="-342900">
              <a:lnSpc>
                <a:spcPct val="90000"/>
              </a:lnSpc>
            </a:pPr>
            <a:r>
              <a:rPr lang="en-US" sz="1600" smtClean="0"/>
              <a:t>Toll road, bridge or tunnel with public tolls</a:t>
            </a:r>
          </a:p>
          <a:p>
            <a:pPr marL="342900" indent="-342900">
              <a:lnSpc>
                <a:spcPct val="90000"/>
              </a:lnSpc>
            </a:pPr>
            <a:r>
              <a:rPr lang="en-US" sz="1600" smtClean="0"/>
              <a:t>Toll road, bridge or tunnel with shadow tolls</a:t>
            </a:r>
          </a:p>
          <a:p>
            <a:pPr marL="342900" indent="-342900">
              <a:lnSpc>
                <a:spcPct val="90000"/>
              </a:lnSpc>
            </a:pPr>
            <a:r>
              <a:rPr lang="en-US" sz="1600" smtClean="0"/>
              <a:t>Transportation system (railway or metro) where public pays fares</a:t>
            </a:r>
          </a:p>
          <a:p>
            <a:pPr marL="342900" indent="-342900">
              <a:lnSpc>
                <a:spcPct val="90000"/>
              </a:lnSpc>
            </a:pPr>
            <a:r>
              <a:rPr lang="en-US" sz="1600" smtClean="0"/>
              <a:t>Water and sewage systems with payments from municipalities or end-users</a:t>
            </a:r>
          </a:p>
          <a:p>
            <a:pPr marL="342900" indent="-342900">
              <a:lnSpc>
                <a:spcPct val="90000"/>
              </a:lnSpc>
            </a:pPr>
            <a:r>
              <a:rPr lang="en-US" sz="1600" smtClean="0"/>
              <a:t>Ports or airports with payments from airlines </a:t>
            </a:r>
          </a:p>
          <a:p>
            <a:pPr marL="342900" indent="-342900">
              <a:lnSpc>
                <a:spcPct val="90000"/>
              </a:lnSpc>
            </a:pPr>
            <a:r>
              <a:rPr lang="en-US" sz="1600" smtClean="0"/>
              <a:t>Public sector buildings – schools, hospitals or prisons – where authority makes payment</a:t>
            </a:r>
          </a:p>
          <a:p>
            <a:pPr marL="342900" indent="-342900">
              <a:lnSpc>
                <a:spcPct val="90000"/>
              </a:lnSpc>
            </a:pPr>
            <a:r>
              <a:rPr lang="en-US" sz="1600" smtClean="0"/>
              <a:t>There is an obvious temptation for the project company to neglect maintenance during the final years of operation.  A maintenance regime therefore has to be agreed and monitored.</a:t>
            </a:r>
          </a:p>
        </p:txBody>
      </p:sp>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Force Majeure</a:t>
            </a:r>
          </a:p>
        </p:txBody>
      </p:sp>
      <p:sp>
        <p:nvSpPr>
          <p:cNvPr id="12291" name="Rectangle 3"/>
          <p:cNvSpPr>
            <a:spLocks noGrp="1" noChangeArrowheads="1"/>
          </p:cNvSpPr>
          <p:nvPr>
            <p:ph type="body" idx="1"/>
          </p:nvPr>
        </p:nvSpPr>
        <p:spPr/>
        <p:txBody>
          <a:bodyPr/>
          <a:lstStyle/>
          <a:p>
            <a:pPr>
              <a:lnSpc>
                <a:spcPct val="90000"/>
              </a:lnSpc>
            </a:pPr>
            <a:r>
              <a:rPr lang="en-US" sz="1600" smtClean="0"/>
              <a:t>Definition</a:t>
            </a:r>
          </a:p>
          <a:p>
            <a:pPr lvl="1">
              <a:lnSpc>
                <a:spcPct val="90000"/>
              </a:lnSpc>
            </a:pPr>
            <a:r>
              <a:rPr lang="en-US" sz="1600" smtClean="0"/>
              <a:t>Event that affects the ability to make payments under the contract but is not the fault, or could reasonably be anticipated by, the party making payments.  It is nobody’s fault, but somebody has to suffer the consequences.</a:t>
            </a:r>
          </a:p>
          <a:p>
            <a:pPr>
              <a:lnSpc>
                <a:spcPct val="90000"/>
              </a:lnSpc>
            </a:pPr>
            <a:r>
              <a:rPr lang="en-US" sz="1600" smtClean="0"/>
              <a:t>Insurance</a:t>
            </a:r>
          </a:p>
          <a:p>
            <a:pPr lvl="1">
              <a:lnSpc>
                <a:spcPct val="90000"/>
              </a:lnSpc>
            </a:pPr>
            <a:r>
              <a:rPr lang="en-US" sz="1600" smtClean="0"/>
              <a:t>Insurance covers most but not all of the problem, and a way of allocating any residual force majeure risks between parties, none of whom is at fault, has to be found.</a:t>
            </a:r>
          </a:p>
          <a:p>
            <a:pPr>
              <a:lnSpc>
                <a:spcPct val="90000"/>
              </a:lnSpc>
            </a:pPr>
            <a:r>
              <a:rPr lang="en-US" sz="1600" smtClean="0"/>
              <a:t>Results</a:t>
            </a:r>
          </a:p>
          <a:p>
            <a:pPr lvl="1">
              <a:lnSpc>
                <a:spcPct val="90000"/>
              </a:lnSpc>
            </a:pPr>
            <a:r>
              <a:rPr lang="en-US" sz="1600" smtClean="0"/>
              <a:t>Party subject to force majeure should not have to make payments</a:t>
            </a:r>
          </a:p>
          <a:p>
            <a:pPr lvl="1">
              <a:lnSpc>
                <a:spcPct val="90000"/>
              </a:lnSpc>
            </a:pPr>
            <a:r>
              <a:rPr lang="en-US" sz="1600" smtClean="0"/>
              <a:t>No payments due from off-taker during force majeure period</a:t>
            </a:r>
          </a:p>
          <a:p>
            <a:pPr lvl="1">
              <a:lnSpc>
                <a:spcPct val="90000"/>
              </a:lnSpc>
            </a:pPr>
            <a:r>
              <a:rPr lang="en-US" sz="1600" smtClean="0"/>
              <a:t>If force majeure makes it impossible to fill the contract, the contract is terminated</a:t>
            </a:r>
          </a:p>
        </p:txBody>
      </p:sp>
    </p:spTree>
  </p:cSld>
  <p:clrMapOvr>
    <a:masterClrMapping/>
  </p:clrMapOvr>
  <p:transition>
    <p:zoom/>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sz="1800" smtClean="0"/>
              <a:t>Service Contracts in Concession Agreements</a:t>
            </a:r>
          </a:p>
        </p:txBody>
      </p:sp>
      <p:sp>
        <p:nvSpPr>
          <p:cNvPr id="81923" name="Rectangle 3"/>
          <p:cNvSpPr>
            <a:spLocks noGrp="1" noChangeArrowheads="1"/>
          </p:cNvSpPr>
          <p:nvPr>
            <p:ph type="body" idx="1"/>
          </p:nvPr>
        </p:nvSpPr>
        <p:spPr/>
        <p:txBody>
          <a:bodyPr/>
          <a:lstStyle/>
          <a:p>
            <a:pPr marL="342900" indent="-342900">
              <a:lnSpc>
                <a:spcPct val="90000"/>
              </a:lnSpc>
            </a:pPr>
            <a:r>
              <a:rPr lang="en-US" sz="1600" smtClean="0"/>
              <a:t>Payments made for availability</a:t>
            </a:r>
          </a:p>
          <a:p>
            <a:pPr marL="342900" indent="-342900">
              <a:lnSpc>
                <a:spcPct val="90000"/>
              </a:lnSpc>
            </a:pPr>
            <a:r>
              <a:rPr lang="en-US" sz="1600" smtClean="0"/>
              <a:t>Adjustments for periods when not available</a:t>
            </a:r>
          </a:p>
          <a:p>
            <a:pPr marL="342900" indent="-342900">
              <a:lnSpc>
                <a:spcPct val="90000"/>
              </a:lnSpc>
            </a:pPr>
            <a:r>
              <a:rPr lang="en-US" sz="1600" smtClean="0"/>
              <a:t>Computation of Availability</a:t>
            </a:r>
          </a:p>
          <a:p>
            <a:pPr marL="742950" lvl="1" indent="-285750">
              <a:lnSpc>
                <a:spcPct val="90000"/>
              </a:lnSpc>
            </a:pPr>
            <a:r>
              <a:rPr lang="en-US" sz="1600" smtClean="0"/>
              <a:t>Weighting Factor</a:t>
            </a:r>
          </a:p>
          <a:p>
            <a:pPr marL="742950" lvl="1" indent="-285750">
              <a:lnSpc>
                <a:spcPct val="90000"/>
              </a:lnSpc>
            </a:pPr>
            <a:r>
              <a:rPr lang="en-US" sz="1600" smtClean="0"/>
              <a:t>Specific Systems</a:t>
            </a:r>
          </a:p>
          <a:p>
            <a:pPr marL="342900" indent="-342900">
              <a:lnSpc>
                <a:spcPct val="90000"/>
              </a:lnSpc>
            </a:pPr>
            <a:r>
              <a:rPr lang="en-US" sz="1600" smtClean="0"/>
              <a:t>Risks Remaining</a:t>
            </a:r>
          </a:p>
          <a:p>
            <a:pPr marL="742950" lvl="1" indent="-285750">
              <a:lnSpc>
                <a:spcPct val="90000"/>
              </a:lnSpc>
            </a:pPr>
            <a:r>
              <a:rPr lang="en-US" sz="1600" smtClean="0"/>
              <a:t>Cost over-run</a:t>
            </a:r>
          </a:p>
          <a:p>
            <a:pPr marL="742950" lvl="1" indent="-285750">
              <a:lnSpc>
                <a:spcPct val="90000"/>
              </a:lnSpc>
            </a:pPr>
            <a:r>
              <a:rPr lang="en-US" sz="1600" smtClean="0"/>
              <a:t>Availability</a:t>
            </a:r>
          </a:p>
          <a:p>
            <a:pPr marL="742950" lvl="1" indent="-285750">
              <a:lnSpc>
                <a:spcPct val="90000"/>
              </a:lnSpc>
            </a:pPr>
            <a:r>
              <a:rPr lang="en-US" sz="1600" smtClean="0"/>
              <a:t>Operating Cost</a:t>
            </a:r>
          </a:p>
        </p:txBody>
      </p:sp>
    </p:spTree>
  </p:cSld>
  <p:clrMapOvr>
    <a:masterClrMapping/>
  </p:clrMapOvr>
  <p:transition>
    <p:zoom/>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sz="1800" smtClean="0"/>
              <a:t>Toll Contracts in Concession Agreements</a:t>
            </a:r>
          </a:p>
        </p:txBody>
      </p:sp>
      <p:sp>
        <p:nvSpPr>
          <p:cNvPr id="82947" name="Rectangle 4"/>
          <p:cNvSpPr>
            <a:spLocks noGrp="1" noChangeArrowheads="1"/>
          </p:cNvSpPr>
          <p:nvPr>
            <p:ph type="body" idx="1"/>
          </p:nvPr>
        </p:nvSpPr>
        <p:spPr/>
        <p:txBody>
          <a:bodyPr/>
          <a:lstStyle/>
          <a:p>
            <a:r>
              <a:rPr lang="en-US" smtClean="0"/>
              <a:t>Concession company must complete by date certain</a:t>
            </a:r>
          </a:p>
          <a:p>
            <a:r>
              <a:rPr lang="en-US" smtClean="0"/>
              <a:t>Concession granted for a fixed period of time</a:t>
            </a:r>
          </a:p>
          <a:p>
            <a:r>
              <a:rPr lang="en-US" smtClean="0"/>
              <a:t>Maximum toll set with indexing for inflation</a:t>
            </a:r>
          </a:p>
          <a:p>
            <a:r>
              <a:rPr lang="en-US" smtClean="0"/>
              <a:t>Minimum service provisions specified</a:t>
            </a:r>
          </a:p>
          <a:p>
            <a:r>
              <a:rPr lang="en-US" smtClean="0"/>
              <a:t>Can have “fare box” guarantee if tolls cannot support the full project</a:t>
            </a:r>
          </a:p>
          <a:p>
            <a:endParaRPr lang="en-US" smtClean="0"/>
          </a:p>
        </p:txBody>
      </p:sp>
    </p:spTree>
  </p:cSld>
  <p:clrMapOvr>
    <a:masterClrMapping/>
  </p:clrMapOvr>
  <p:transition>
    <p:zoom/>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ctrTitle"/>
          </p:nvPr>
        </p:nvSpPr>
        <p:spPr/>
        <p:txBody>
          <a:bodyPr/>
          <a:lstStyle/>
          <a:p>
            <a:r>
              <a:rPr lang="en-US" smtClean="0"/>
              <a:t>PPA Contracts</a:t>
            </a:r>
          </a:p>
        </p:txBody>
      </p:sp>
    </p:spTree>
  </p:cSld>
  <p:clrMapOvr>
    <a:masterClrMapping/>
  </p:clrMapOvr>
  <p:transition>
    <p:zoom/>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smtClean="0"/>
              <a:t>Alternative Risk Structures</a:t>
            </a:r>
          </a:p>
        </p:txBody>
      </p:sp>
      <p:sp>
        <p:nvSpPr>
          <p:cNvPr id="84995" name="Rectangle 3"/>
          <p:cNvSpPr>
            <a:spLocks noGrp="1" noChangeArrowheads="1"/>
          </p:cNvSpPr>
          <p:nvPr>
            <p:ph type="body" idx="1"/>
          </p:nvPr>
        </p:nvSpPr>
        <p:spPr/>
        <p:txBody>
          <a:bodyPr/>
          <a:lstStyle/>
          <a:p>
            <a:pPr marL="406400" indent="-406400">
              <a:lnSpc>
                <a:spcPct val="80000"/>
              </a:lnSpc>
            </a:pPr>
            <a:r>
              <a:rPr lang="en-US" sz="1600" smtClean="0"/>
              <a:t>Sales Contract</a:t>
            </a:r>
          </a:p>
          <a:p>
            <a:pPr marL="406400" indent="-406400">
              <a:lnSpc>
                <a:spcPct val="80000"/>
              </a:lnSpc>
            </a:pPr>
            <a:r>
              <a:rPr lang="en-US" sz="1600" smtClean="0"/>
              <a:t>Escalation provisions are the chief tool to cover the Cost component of Operating Risk and have many formulations in descending order of support:</a:t>
            </a:r>
          </a:p>
          <a:p>
            <a:pPr marL="406400" indent="-406400">
              <a:lnSpc>
                <a:spcPct val="80000"/>
              </a:lnSpc>
            </a:pPr>
            <a:r>
              <a:rPr lang="en-US" sz="1600" smtClean="0"/>
              <a:t>Complete cost pass through (to the price/tariff)</a:t>
            </a:r>
          </a:p>
          <a:p>
            <a:pPr marL="406400" indent="-406400">
              <a:lnSpc>
                <a:spcPct val="80000"/>
              </a:lnSpc>
            </a:pPr>
            <a:r>
              <a:rPr lang="en-US" sz="1600" smtClean="0"/>
              <a:t>Base price plus:	 actual escalation</a:t>
            </a:r>
          </a:p>
          <a:p>
            <a:pPr marL="406400" indent="-406400">
              <a:lnSpc>
                <a:spcPct val="80000"/>
              </a:lnSpc>
            </a:pPr>
            <a:r>
              <a:rPr lang="en-US" sz="1600" smtClean="0">
                <a:solidFill>
                  <a:srgbClr val="0066CC"/>
                </a:solidFill>
              </a:rPr>
              <a:t>		formula escalation</a:t>
            </a:r>
          </a:p>
          <a:p>
            <a:pPr marL="406400" indent="-406400">
              <a:lnSpc>
                <a:spcPct val="80000"/>
              </a:lnSpc>
            </a:pPr>
            <a:r>
              <a:rPr lang="en-US" sz="1600" smtClean="0">
                <a:solidFill>
                  <a:srgbClr val="0066CC"/>
                </a:solidFill>
              </a:rPr>
              <a:t>		floor</a:t>
            </a:r>
            <a:r>
              <a:rPr lang="en-US" sz="1600" smtClean="0"/>
              <a:t> price (escalation)</a:t>
            </a:r>
          </a:p>
          <a:p>
            <a:pPr marL="406400" indent="-406400">
              <a:lnSpc>
                <a:spcPct val="80000"/>
              </a:lnSpc>
            </a:pPr>
            <a:r>
              <a:rPr lang="en-US" sz="1600" smtClean="0"/>
              <a:t>Fixed price with escalation built‑ in</a:t>
            </a:r>
          </a:p>
          <a:p>
            <a:pPr marL="406400" indent="-406400">
              <a:lnSpc>
                <a:spcPct val="80000"/>
              </a:lnSpc>
            </a:pPr>
            <a:r>
              <a:rPr lang="en-US" sz="1600" smtClean="0"/>
              <a:t>Market prices linked to others</a:t>
            </a:r>
          </a:p>
          <a:p>
            <a:pPr marL="406400" indent="-406400">
              <a:lnSpc>
                <a:spcPct val="80000"/>
              </a:lnSpc>
            </a:pPr>
            <a:r>
              <a:rPr lang="en-US" sz="1600" smtClean="0"/>
              <a:t>The cheapest alternative</a:t>
            </a:r>
          </a:p>
          <a:p>
            <a:pPr marL="406400" indent="-406400">
              <a:lnSpc>
                <a:spcPct val="80000"/>
              </a:lnSpc>
            </a:pPr>
            <a:r>
              <a:rPr lang="en-US" sz="1600" smtClean="0"/>
              <a:t>A published index/price.</a:t>
            </a:r>
          </a:p>
          <a:p>
            <a:pPr marL="406400" indent="-406400">
              <a:lnSpc>
                <a:spcPct val="80000"/>
              </a:lnSpc>
            </a:pPr>
            <a:endParaRPr lang="en-US" sz="1600" smtClean="0"/>
          </a:p>
        </p:txBody>
      </p:sp>
    </p:spTree>
  </p:cSld>
  <p:clrMapOvr>
    <a:masterClrMapping/>
  </p:clrMapOvr>
  <p:transition>
    <p:zoom/>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smtClean="0"/>
              <a:t>Purchased Power Agreement</a:t>
            </a:r>
          </a:p>
        </p:txBody>
      </p:sp>
      <p:sp>
        <p:nvSpPr>
          <p:cNvPr id="86019" name="Rectangle 4"/>
          <p:cNvSpPr>
            <a:spLocks noGrp="1" noChangeArrowheads="1"/>
          </p:cNvSpPr>
          <p:nvPr>
            <p:ph type="body" idx="1"/>
          </p:nvPr>
        </p:nvSpPr>
        <p:spPr/>
        <p:txBody>
          <a:bodyPr/>
          <a:lstStyle/>
          <a:p>
            <a:pPr>
              <a:lnSpc>
                <a:spcPct val="80000"/>
              </a:lnSpc>
            </a:pPr>
            <a:r>
              <a:rPr lang="en-US" sz="1600" smtClean="0"/>
              <a:t>The initial and key contract in electric power project financing is the power sales contract (i.e. “PPA”) or the long-term energy services agreement (i.e. “ESA”), which defines the parameters of the power purchased and economics of the project.  </a:t>
            </a:r>
          </a:p>
          <a:p>
            <a:pPr lvl="1">
              <a:lnSpc>
                <a:spcPct val="80000"/>
              </a:lnSpc>
            </a:pPr>
            <a:r>
              <a:rPr lang="en-US" sz="1600" smtClean="0"/>
              <a:t>This is generally the contract between the local utility and the power producer.  </a:t>
            </a:r>
          </a:p>
          <a:p>
            <a:pPr lvl="1">
              <a:lnSpc>
                <a:spcPct val="80000"/>
              </a:lnSpc>
            </a:pPr>
            <a:r>
              <a:rPr lang="en-US" sz="1600" smtClean="0"/>
              <a:t>This contract is typically long-term (i.e., PPAs of 15 or more years in length and ESA’s approximately 5-10 years) </a:t>
            </a:r>
          </a:p>
          <a:p>
            <a:pPr lvl="1">
              <a:lnSpc>
                <a:spcPct val="80000"/>
              </a:lnSpc>
            </a:pPr>
            <a:r>
              <a:rPr lang="en-US" sz="1600" smtClean="0"/>
              <a:t>Define whether the plant is dispatchable or not</a:t>
            </a:r>
          </a:p>
          <a:p>
            <a:pPr lvl="1">
              <a:lnSpc>
                <a:spcPct val="80000"/>
              </a:lnSpc>
            </a:pPr>
            <a:r>
              <a:rPr lang="en-US" sz="1600" smtClean="0"/>
              <a:t>The contract generally has both a capacity and energy component, typically, although capacity payments are usually not extended to intermittent renewable resources.  </a:t>
            </a:r>
          </a:p>
          <a:p>
            <a:pPr lvl="1">
              <a:lnSpc>
                <a:spcPct val="80000"/>
              </a:lnSpc>
            </a:pPr>
            <a:r>
              <a:rPr lang="en-US" sz="1600" smtClean="0"/>
              <a:t>The capacity payment fixed regardless of use.  It is structured to service the debt associated with the capital costs of the facility while the energy payments cover the variable cost of running the facility (for example, fuel, operations, and maintenance). </a:t>
            </a:r>
          </a:p>
          <a:p>
            <a:pPr>
              <a:lnSpc>
                <a:spcPct val="80000"/>
              </a:lnSpc>
            </a:pPr>
            <a:endParaRPr lang="en-US" sz="1600" smtClean="0"/>
          </a:p>
        </p:txBody>
      </p:sp>
    </p:spTree>
  </p:cSld>
  <p:clrMapOvr>
    <a:masterClrMapping/>
  </p:clrMapOvr>
  <p:transition>
    <p:zoom/>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US" smtClean="0"/>
              <a:t>PPA Contract –General Terms</a:t>
            </a:r>
          </a:p>
        </p:txBody>
      </p:sp>
      <p:sp>
        <p:nvSpPr>
          <p:cNvPr id="87043" name="Rectangle 3"/>
          <p:cNvSpPr>
            <a:spLocks noGrp="1" noChangeArrowheads="1"/>
          </p:cNvSpPr>
          <p:nvPr>
            <p:ph type="body" idx="1"/>
          </p:nvPr>
        </p:nvSpPr>
        <p:spPr/>
        <p:txBody>
          <a:bodyPr/>
          <a:lstStyle/>
          <a:p>
            <a:pPr marL="342900" indent="-342900">
              <a:lnSpc>
                <a:spcPct val="90000"/>
              </a:lnSpc>
            </a:pPr>
            <a:r>
              <a:rPr lang="en-US" smtClean="0"/>
              <a:t>Contract begins at commercial operation date</a:t>
            </a:r>
          </a:p>
          <a:p>
            <a:pPr marL="742950" lvl="1" indent="-285750">
              <a:lnSpc>
                <a:spcPct val="90000"/>
              </a:lnSpc>
            </a:pPr>
            <a:r>
              <a:rPr lang="en-US" smtClean="0"/>
              <a:t>Obtaining permits</a:t>
            </a:r>
          </a:p>
          <a:p>
            <a:pPr marL="742950" lvl="1" indent="-285750">
              <a:lnSpc>
                <a:spcPct val="90000"/>
              </a:lnSpc>
            </a:pPr>
            <a:r>
              <a:rPr lang="en-US" smtClean="0"/>
              <a:t>Confirmation of emission requirements</a:t>
            </a:r>
          </a:p>
          <a:p>
            <a:pPr marL="742950" lvl="1" indent="-285750">
              <a:lnSpc>
                <a:spcPct val="90000"/>
              </a:lnSpc>
            </a:pPr>
            <a:r>
              <a:rPr lang="en-US" smtClean="0"/>
              <a:t>Stocks of fuel</a:t>
            </a:r>
          </a:p>
          <a:p>
            <a:pPr marL="342900" indent="-342900">
              <a:lnSpc>
                <a:spcPct val="90000"/>
              </a:lnSpc>
            </a:pPr>
            <a:r>
              <a:rPr lang="en-US" smtClean="0"/>
              <a:t>Tariff</a:t>
            </a:r>
          </a:p>
          <a:p>
            <a:pPr marL="342900" indent="-342900">
              <a:lnSpc>
                <a:spcPct val="90000"/>
              </a:lnSpc>
            </a:pPr>
            <a:r>
              <a:rPr lang="en-US" smtClean="0"/>
              <a:t>Plant Operation</a:t>
            </a:r>
          </a:p>
          <a:p>
            <a:pPr marL="342900" indent="-342900">
              <a:lnSpc>
                <a:spcPct val="90000"/>
              </a:lnSpc>
            </a:pPr>
            <a:r>
              <a:rPr lang="en-US" smtClean="0"/>
              <a:t>Penalties</a:t>
            </a:r>
          </a:p>
        </p:txBody>
      </p:sp>
    </p:spTree>
  </p:cSld>
  <p:clrMapOvr>
    <a:masterClrMapping/>
  </p:clrMapOvr>
  <p:transition>
    <p:zoom/>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4"/>
          <p:cNvSpPr>
            <a:spLocks noGrp="1" noChangeArrowheads="1"/>
          </p:cNvSpPr>
          <p:nvPr>
            <p:ph type="body" idx="1"/>
          </p:nvPr>
        </p:nvSpPr>
        <p:spPr/>
        <p:txBody>
          <a:bodyPr/>
          <a:lstStyle/>
          <a:p>
            <a:r>
              <a:rPr lang="en-US" sz="1600" smtClean="0"/>
              <a:t>Currency Convertability</a:t>
            </a:r>
          </a:p>
          <a:p>
            <a:pPr lvl="1"/>
            <a:r>
              <a:rPr lang="en-US" sz="1600" smtClean="0"/>
              <a:t>How are payments made, FX adjustment mechanism</a:t>
            </a:r>
          </a:p>
          <a:p>
            <a:r>
              <a:rPr lang="en-US" sz="1600" smtClean="0"/>
              <a:t>Force Majeure</a:t>
            </a:r>
          </a:p>
          <a:p>
            <a:pPr lvl="1"/>
            <a:r>
              <a:rPr lang="en-US" sz="1600" smtClean="0"/>
              <a:t>Defines when project is excused from performance and still gets paid</a:t>
            </a:r>
          </a:p>
          <a:p>
            <a:r>
              <a:rPr lang="en-US" sz="1600" smtClean="0"/>
              <a:t>Events of Default</a:t>
            </a:r>
          </a:p>
          <a:p>
            <a:pPr lvl="1"/>
            <a:r>
              <a:rPr lang="en-US" sz="1600" smtClean="0"/>
              <a:t>Cure periods to protect both parties</a:t>
            </a:r>
          </a:p>
          <a:p>
            <a:r>
              <a:rPr lang="en-US" sz="1600" smtClean="0"/>
              <a:t>Dispute Resolution</a:t>
            </a:r>
          </a:p>
          <a:p>
            <a:r>
              <a:rPr lang="en-US" sz="1600" smtClean="0"/>
              <a:t>Residual Value of Project</a:t>
            </a:r>
          </a:p>
          <a:p>
            <a:r>
              <a:rPr lang="en-US" sz="1600" smtClean="0"/>
              <a:t>Regulation/Change in Law</a:t>
            </a:r>
          </a:p>
          <a:p>
            <a:pPr lvl="1"/>
            <a:r>
              <a:rPr lang="en-US" sz="1600" smtClean="0"/>
              <a:t>Protect purchaser</a:t>
            </a:r>
          </a:p>
          <a:p>
            <a:r>
              <a:rPr lang="en-US" sz="1600" smtClean="0"/>
              <a:t>Consent to Assignments</a:t>
            </a:r>
          </a:p>
        </p:txBody>
      </p:sp>
      <p:sp>
        <p:nvSpPr>
          <p:cNvPr id="88067" name="Rectangle 5"/>
          <p:cNvSpPr>
            <a:spLocks noGrp="1" noChangeArrowheads="1"/>
          </p:cNvSpPr>
          <p:nvPr>
            <p:ph type="title"/>
          </p:nvPr>
        </p:nvSpPr>
        <p:spPr/>
        <p:txBody>
          <a:bodyPr/>
          <a:lstStyle/>
          <a:p>
            <a:r>
              <a:rPr lang="en-US" smtClean="0"/>
              <a:t>Purchased Power Agreements Continued</a:t>
            </a:r>
          </a:p>
        </p:txBody>
      </p:sp>
    </p:spTree>
  </p:cSld>
  <p:clrMapOvr>
    <a:masterClrMapping/>
  </p:clrMapOvr>
  <p:transition>
    <p:zoom/>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4"/>
          <p:cNvSpPr>
            <a:spLocks noGrp="1" noChangeArrowheads="1"/>
          </p:cNvSpPr>
          <p:nvPr>
            <p:ph type="body" idx="1"/>
          </p:nvPr>
        </p:nvSpPr>
        <p:spPr/>
        <p:txBody>
          <a:bodyPr/>
          <a:lstStyle/>
          <a:p>
            <a:r>
              <a:rPr lang="en-US" sz="1600" smtClean="0"/>
              <a:t>The price paid for the energy produced by a project is made up of there variables:</a:t>
            </a:r>
          </a:p>
          <a:p>
            <a:pPr lvl="1"/>
            <a:r>
              <a:rPr lang="en-US" sz="1600" smtClean="0"/>
              <a:t>Energy Charge </a:t>
            </a:r>
          </a:p>
          <a:p>
            <a:pPr lvl="2"/>
            <a:r>
              <a:rPr lang="en-US" sz="1400" smtClean="0"/>
              <a:t>The cost of energy is usually calculated by of the avoided energy cost of the power purchaser. Usually each purchaser has their own formula for calculating this value which is subject to contract negotiation. This value is usually escalated annually based on an agreeable escalator that is liked to the primary fuel for the project. </a:t>
            </a:r>
          </a:p>
          <a:p>
            <a:pPr lvl="1"/>
            <a:r>
              <a:rPr lang="en-US" sz="1600" smtClean="0"/>
              <a:t>Capacity Charge</a:t>
            </a:r>
          </a:p>
          <a:p>
            <a:pPr lvl="2"/>
            <a:r>
              <a:rPr lang="en-US" sz="1400" smtClean="0"/>
              <a:t>The Capacity Payment is a levelized payment (based on the capital cost of the project) usually over the term of the PPA. </a:t>
            </a:r>
          </a:p>
          <a:p>
            <a:pPr lvl="1"/>
            <a:r>
              <a:rPr lang="en-US" sz="1600" smtClean="0"/>
              <a:t>Wheeling or banking charges </a:t>
            </a:r>
          </a:p>
          <a:p>
            <a:pPr lvl="2"/>
            <a:r>
              <a:rPr lang="en-US" sz="1400" smtClean="0"/>
              <a:t>Costs associated with wheeling and banking will be dependent on the grid operator’s payment structure for use of the grid based on a country or region’s regulatory requirements. </a:t>
            </a:r>
          </a:p>
          <a:p>
            <a:endParaRPr lang="en-US" sz="1600" smtClean="0"/>
          </a:p>
        </p:txBody>
      </p:sp>
      <p:sp>
        <p:nvSpPr>
          <p:cNvPr id="89091" name="Rectangle 5"/>
          <p:cNvSpPr>
            <a:spLocks noGrp="1" noChangeArrowheads="1"/>
          </p:cNvSpPr>
          <p:nvPr>
            <p:ph type="title"/>
          </p:nvPr>
        </p:nvSpPr>
        <p:spPr/>
        <p:txBody>
          <a:bodyPr/>
          <a:lstStyle/>
          <a:p>
            <a:r>
              <a:rPr lang="en-US" smtClean="0"/>
              <a:t>Prices in Purchased Power Agreement</a:t>
            </a:r>
          </a:p>
        </p:txBody>
      </p:sp>
    </p:spTree>
  </p:cSld>
  <p:clrMapOvr>
    <a:masterClrMapping/>
  </p:clrMapOvr>
  <p:transition>
    <p:zoom/>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smtClean="0"/>
              <a:t>Prices in PPA Contracts</a:t>
            </a:r>
          </a:p>
        </p:txBody>
      </p:sp>
      <p:sp>
        <p:nvSpPr>
          <p:cNvPr id="90115" name="Rectangle 3"/>
          <p:cNvSpPr>
            <a:spLocks noGrp="1" noChangeArrowheads="1"/>
          </p:cNvSpPr>
          <p:nvPr>
            <p:ph type="body" idx="1"/>
          </p:nvPr>
        </p:nvSpPr>
        <p:spPr/>
        <p:txBody>
          <a:bodyPr/>
          <a:lstStyle/>
          <a:p>
            <a:pPr marL="342900" indent="-342900"/>
            <a:r>
              <a:rPr lang="en-US" smtClean="0"/>
              <a:t>Indexing</a:t>
            </a:r>
          </a:p>
          <a:p>
            <a:pPr marL="742950" lvl="1" indent="-285750"/>
            <a:r>
              <a:rPr lang="en-US" smtClean="0"/>
              <a:t>Fixed Operating Costs</a:t>
            </a:r>
          </a:p>
          <a:p>
            <a:pPr marL="1143000" lvl="2"/>
            <a:r>
              <a:rPr lang="en-US" smtClean="0"/>
              <a:t>CPI or actual costs</a:t>
            </a:r>
          </a:p>
          <a:p>
            <a:pPr marL="742950" lvl="1" indent="-285750"/>
            <a:r>
              <a:rPr lang="en-US" smtClean="0"/>
              <a:t>Debt Service</a:t>
            </a:r>
          </a:p>
          <a:p>
            <a:pPr marL="1143000" lvl="2"/>
            <a:r>
              <a:rPr lang="en-US" smtClean="0"/>
              <a:t>Not indexed</a:t>
            </a:r>
          </a:p>
          <a:p>
            <a:pPr marL="742950" lvl="1" indent="-285750"/>
            <a:r>
              <a:rPr lang="en-US" smtClean="0"/>
              <a:t>Equity Return</a:t>
            </a:r>
          </a:p>
          <a:p>
            <a:pPr marL="1143000" lvl="2"/>
            <a:r>
              <a:rPr lang="en-US" smtClean="0"/>
              <a:t>May or may not be indexed</a:t>
            </a:r>
          </a:p>
        </p:txBody>
      </p:sp>
    </p:spTree>
  </p:cSld>
  <p:clrMapOvr>
    <a:masterClrMapping/>
  </p:clrMapOvr>
  <p:transition>
    <p:zoom/>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smtClean="0"/>
              <a:t>Liquidated Damages in Purchased Power Contracts</a:t>
            </a:r>
          </a:p>
        </p:txBody>
      </p:sp>
      <p:sp>
        <p:nvSpPr>
          <p:cNvPr id="91139" name="Rectangle 3"/>
          <p:cNvSpPr>
            <a:spLocks noGrp="1" noChangeArrowheads="1"/>
          </p:cNvSpPr>
          <p:nvPr>
            <p:ph type="body" idx="1"/>
          </p:nvPr>
        </p:nvSpPr>
        <p:spPr/>
        <p:txBody>
          <a:bodyPr/>
          <a:lstStyle/>
          <a:p>
            <a:r>
              <a:rPr lang="en-US" smtClean="0"/>
              <a:t>Liquidated damages may be paid to the off-taker for</a:t>
            </a:r>
          </a:p>
          <a:p>
            <a:pPr lvl="1"/>
            <a:r>
              <a:rPr lang="en-US" smtClean="0"/>
              <a:t>Late completion</a:t>
            </a:r>
          </a:p>
          <a:p>
            <a:pPr lvl="1"/>
            <a:r>
              <a:rPr lang="en-US" smtClean="0"/>
              <a:t>Low capacity</a:t>
            </a:r>
          </a:p>
          <a:p>
            <a:pPr lvl="1"/>
            <a:r>
              <a:rPr lang="en-US" smtClean="0"/>
              <a:t>High heat rate</a:t>
            </a:r>
          </a:p>
          <a:p>
            <a:pPr lvl="1"/>
            <a:r>
              <a:rPr lang="en-US" smtClean="0"/>
              <a:t>Low availability</a:t>
            </a:r>
          </a:p>
        </p:txBody>
      </p:sp>
    </p:spTree>
  </p:cSld>
  <p:clrMapOvr>
    <a:masterClrMapping/>
  </p:clrMapOvr>
  <p:transition>
    <p:zoom/>
  </p:transition>
</p:sld>
</file>

<file path=ppt/theme/theme1.xml><?xml version="1.0" encoding="utf-8"?>
<a:theme xmlns:a="http://schemas.openxmlformats.org/drawingml/2006/main" name="CCP 1">
  <a:themeElements>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CP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charset="0"/>
          </a:defRPr>
        </a:defPPr>
      </a:lstStyle>
    </a:lnDef>
  </a:objectDefaults>
  <a:extraClrSchemeLst>
    <a:extraClrScheme>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CP 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CCP 1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CP 1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CP 1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CP 1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CCP 1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C:\WINNT\Profiles\Administrator\Application Data\Microsoft\Templates\CCP 1.pot</Template>
  <TotalTime>15296</TotalTime>
  <Words>8854</Words>
  <Application>Microsoft Office PowerPoint</Application>
  <PresentationFormat>On-screen Show (4:3)</PresentationFormat>
  <Paragraphs>745</Paragraphs>
  <Slides>127</Slides>
  <Notes>16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127</vt:i4>
      </vt:variant>
    </vt:vector>
  </HeadingPairs>
  <TitlesOfParts>
    <vt:vector size="133" baseType="lpstr">
      <vt:lpstr>Arial</vt:lpstr>
      <vt:lpstr>Wingdings</vt:lpstr>
      <vt:lpstr>Times New Roman</vt:lpstr>
      <vt:lpstr>Flick Bold Hollow</vt:lpstr>
      <vt:lpstr>CCP 1</vt:lpstr>
      <vt:lpstr>Microsoft Word Document</vt:lpstr>
      <vt:lpstr>Contracts in Project Finance</vt:lpstr>
      <vt:lpstr>Contractual architecture</vt:lpstr>
      <vt:lpstr>Dispute resolution  </vt:lpstr>
      <vt:lpstr>Importance of Contracts in Project Financing</vt:lpstr>
      <vt:lpstr>Protection of Debt Service in Contracts</vt:lpstr>
      <vt:lpstr>Characteristics of Strong Contractual Foundation</vt:lpstr>
      <vt:lpstr>Characteristics of Weak Contractual Foundation</vt:lpstr>
      <vt:lpstr>Coordination of Contracts</vt:lpstr>
      <vt:lpstr>Force Majeure</vt:lpstr>
      <vt:lpstr>Shareholder Agreements/Joint Ventures</vt:lpstr>
      <vt:lpstr>Example: Kutubu Project in Papua New Guinea</vt:lpstr>
      <vt:lpstr>Compensation on Termination</vt:lpstr>
      <vt:lpstr>Kutubu : Ampolex and Oil Search</vt:lpstr>
      <vt:lpstr> Analysis of Contracts</vt:lpstr>
      <vt:lpstr>Credit Analysis of Contracts in Project Finance</vt:lpstr>
      <vt:lpstr>Consistency Between Contracts </vt:lpstr>
      <vt:lpstr>Slide 17</vt:lpstr>
      <vt:lpstr>List of Project Contracts -- 1</vt:lpstr>
      <vt:lpstr>List of Project Contracts -- 2</vt:lpstr>
      <vt:lpstr>Project Agreement and Other Agreements</vt:lpstr>
      <vt:lpstr>Analysis of Project Contracts</vt:lpstr>
      <vt:lpstr>EPC Contracts</vt:lpstr>
      <vt:lpstr>Engineering, Procurement and Construction (“EPC”) Contracts</vt:lpstr>
      <vt:lpstr>Engineering, Procurement and Construction Contracts</vt:lpstr>
      <vt:lpstr>Performance Criteria </vt:lpstr>
      <vt:lpstr>Use of EPC Contracts</vt:lpstr>
      <vt:lpstr>Mitigation of Construction Risk</vt:lpstr>
      <vt:lpstr>Completion and Delay Risk</vt:lpstr>
      <vt:lpstr>Protection in EPC Contracts</vt:lpstr>
      <vt:lpstr>EPC Contracts and Risk Elimination</vt:lpstr>
      <vt:lpstr>Alternatives to EPC Contracts</vt:lpstr>
      <vt:lpstr>Quantification of Termination in Contracts</vt:lpstr>
      <vt:lpstr>Example of Construction Contract</vt:lpstr>
      <vt:lpstr>Construction Contract Example Continued</vt:lpstr>
      <vt:lpstr>Example of Construction Contract</vt:lpstr>
      <vt:lpstr>Risks Present Even with EPC Contract</vt:lpstr>
      <vt:lpstr>Multiple EPC Contracts</vt:lpstr>
      <vt:lpstr>EPC Enquiry Documents</vt:lpstr>
      <vt:lpstr>Key Terms of Inquiry Document</vt:lpstr>
      <vt:lpstr>Key Terms of EPC Contract</vt:lpstr>
      <vt:lpstr>Key Terms of EPC Contract – Termination Provisions</vt:lpstr>
      <vt:lpstr>Scope of Work in EPC Contract</vt:lpstr>
      <vt:lpstr>Scope of Work in EPC Contract</vt:lpstr>
      <vt:lpstr>Pricing in EPC Contract</vt:lpstr>
      <vt:lpstr>Payment Methods in EPC Contract</vt:lpstr>
      <vt:lpstr>Liquidated Damages for Delay and Performance</vt:lpstr>
      <vt:lpstr>EPC Liquidated Damage Penalties</vt:lpstr>
      <vt:lpstr>Use of Liquidated Damages</vt:lpstr>
      <vt:lpstr>Basis of Liquidated Damages</vt:lpstr>
      <vt:lpstr>Liquidated Damage Exercise</vt:lpstr>
      <vt:lpstr>Summary of Liquidated Damages for Delay</vt:lpstr>
      <vt:lpstr>Base for Liquidated Damanges from Delay</vt:lpstr>
      <vt:lpstr>Liquidated Damages in IE Report</vt:lpstr>
      <vt:lpstr>Liquidated Damages</vt:lpstr>
      <vt:lpstr>Example of Liquidated Damages</vt:lpstr>
      <vt:lpstr>BOO Power Project </vt:lpstr>
      <vt:lpstr>Level of LDs – - A Crude Tool</vt:lpstr>
      <vt:lpstr>Analysis of Liquidated Damages</vt:lpstr>
      <vt:lpstr>Example of LD for Delay in Completion</vt:lpstr>
      <vt:lpstr>LD for Delay in Completion Continued</vt:lpstr>
      <vt:lpstr>LD and Retainage</vt:lpstr>
      <vt:lpstr>Timing of LD Payments</vt:lpstr>
      <vt:lpstr>Timing of LD Payments</vt:lpstr>
      <vt:lpstr>Liquidate Damage for Output</vt:lpstr>
      <vt:lpstr>LD for Heat Rate</vt:lpstr>
      <vt:lpstr>LD on Heat Rate</vt:lpstr>
      <vt:lpstr>Heat Rate Covenant</vt:lpstr>
      <vt:lpstr>Aggregate LD Limits</vt:lpstr>
      <vt:lpstr>Force Majure</vt:lpstr>
      <vt:lpstr>EPC Support</vt:lpstr>
      <vt:lpstr>EPC Support</vt:lpstr>
      <vt:lpstr>Credit Analysis of EPC Contractor</vt:lpstr>
      <vt:lpstr>Bonding</vt:lpstr>
      <vt:lpstr>Warranties and Escrow Accounts</vt:lpstr>
      <vt:lpstr>Completion Test</vt:lpstr>
      <vt:lpstr>Commercial Operation Date in EPC Contracts</vt:lpstr>
      <vt:lpstr>Completion Test Issues</vt:lpstr>
      <vt:lpstr>Completion Test and Cost Over-Run Risk</vt:lpstr>
      <vt:lpstr>Example of Commercial Operation Date</vt:lpstr>
      <vt:lpstr>Two Type of Completion Tests</vt:lpstr>
      <vt:lpstr>Potential Components of Completion Test</vt:lpstr>
      <vt:lpstr>Example of Completion Test</vt:lpstr>
      <vt:lpstr>Example of Financial Completion Test</vt:lpstr>
      <vt:lpstr>Concession Contracts</vt:lpstr>
      <vt:lpstr>PF Contract Terms - Concession Agreement</vt:lpstr>
      <vt:lpstr>Types of Concession Contracts</vt:lpstr>
      <vt:lpstr>Concession Agreement</vt:lpstr>
      <vt:lpstr>Concession Agreement Components</vt:lpstr>
      <vt:lpstr>Examples of Concession Contracts</vt:lpstr>
      <vt:lpstr>Service Contracts in Concession Agreements</vt:lpstr>
      <vt:lpstr>Toll Contracts in Concession Agreements</vt:lpstr>
      <vt:lpstr>PPA Contracts</vt:lpstr>
      <vt:lpstr>Alternative Risk Structures</vt:lpstr>
      <vt:lpstr>Purchased Power Agreement</vt:lpstr>
      <vt:lpstr>PPA Contract –General Terms</vt:lpstr>
      <vt:lpstr>Purchased Power Agreements Continued</vt:lpstr>
      <vt:lpstr>Prices in Purchased Power Agreement</vt:lpstr>
      <vt:lpstr>Prices in PPA Contracts</vt:lpstr>
      <vt:lpstr>Liquidated Damages in Purchased Power Contracts</vt:lpstr>
      <vt:lpstr>Take or/and Pay Contracts</vt:lpstr>
      <vt:lpstr>Natural Gas Pipeline Contracts</vt:lpstr>
      <vt:lpstr>Counterparty Risk</vt:lpstr>
      <vt:lpstr>Analysis of Counter-party Risk</vt:lpstr>
      <vt:lpstr>Credit Analysis of Contractor</vt:lpstr>
      <vt:lpstr>Counterparty risk</vt:lpstr>
      <vt:lpstr>Related Models to Assess Counter party Risk</vt:lpstr>
      <vt:lpstr>Solvency Analysis</vt:lpstr>
      <vt:lpstr>Liquidity Analysis</vt:lpstr>
      <vt:lpstr>Economic Analysis of Contract Pricing</vt:lpstr>
      <vt:lpstr>Dispute Resolution</vt:lpstr>
      <vt:lpstr>Location of Courts for Disputes</vt:lpstr>
      <vt:lpstr>Moody’s Comments on Contracts</vt:lpstr>
      <vt:lpstr>Negotiation Case</vt:lpstr>
      <vt:lpstr>Indirect Support</vt:lpstr>
      <vt:lpstr>Sponsor Support</vt:lpstr>
      <vt:lpstr>Sponsor Support Continued</vt:lpstr>
      <vt:lpstr>Sponsor Support</vt:lpstr>
      <vt:lpstr>Insurance</vt:lpstr>
      <vt:lpstr>Insurance</vt:lpstr>
      <vt:lpstr>Contract Reference Slides</vt:lpstr>
      <vt:lpstr>Project Finance Documents (Cont.)</vt:lpstr>
      <vt:lpstr>Project Finance Documents (Cont.)</vt:lpstr>
      <vt:lpstr>Limited Recourse and On Balance Sheet Project Finance</vt:lpstr>
      <vt:lpstr>Documents for Lease Financing</vt:lpstr>
      <vt:lpstr>Documents for Joint Ventures  and Equity Financing</vt:lpstr>
      <vt:lpstr>Other Financing Issues</vt:lpstr>
      <vt:lpstr>Resources and Contacts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Contracts in Project Finance</dc:title>
  <dc:creator>Michael Angelo</dc:creator>
  <cp:lastModifiedBy>Usain Bolt</cp:lastModifiedBy>
  <cp:revision>175</cp:revision>
  <cp:lastPrinted>1999-07-15T13:20:36Z</cp:lastPrinted>
  <dcterms:created xsi:type="dcterms:W3CDTF">2000-04-06T10:53:03Z</dcterms:created>
  <dcterms:modified xsi:type="dcterms:W3CDTF">2013-03-04T09:08:53Z</dcterms:modified>
</cp:coreProperties>
</file>